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8"/>
  </p:notesMasterIdLst>
  <p:sldIdLst>
    <p:sldId id="382" r:id="rId2"/>
    <p:sldId id="363" r:id="rId3"/>
    <p:sldId id="384" r:id="rId4"/>
    <p:sldId id="385" r:id="rId5"/>
    <p:sldId id="386" r:id="rId6"/>
    <p:sldId id="387" r:id="rId7"/>
    <p:sldId id="388" r:id="rId8"/>
    <p:sldId id="389" r:id="rId9"/>
    <p:sldId id="390" r:id="rId10"/>
    <p:sldId id="391" r:id="rId11"/>
    <p:sldId id="392" r:id="rId12"/>
    <p:sldId id="393" r:id="rId13"/>
    <p:sldId id="395" r:id="rId14"/>
    <p:sldId id="396" r:id="rId15"/>
    <p:sldId id="397" r:id="rId16"/>
    <p:sldId id="398" r:id="rId17"/>
    <p:sldId id="394" r:id="rId18"/>
    <p:sldId id="399" r:id="rId19"/>
    <p:sldId id="400" r:id="rId20"/>
    <p:sldId id="401" r:id="rId21"/>
    <p:sldId id="402" r:id="rId22"/>
    <p:sldId id="403" r:id="rId23"/>
    <p:sldId id="404" r:id="rId24"/>
    <p:sldId id="405" r:id="rId25"/>
    <p:sldId id="406" r:id="rId26"/>
    <p:sldId id="407" r:id="rId27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891" autoAdjust="0"/>
  </p:normalViewPr>
  <p:slideViewPr>
    <p:cSldViewPr>
      <p:cViewPr varScale="1">
        <p:scale>
          <a:sx n="55" d="100"/>
          <a:sy n="55" d="100"/>
        </p:scale>
        <p:origin x="-124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8" d="100"/>
          <a:sy n="118" d="100"/>
        </p:scale>
        <p:origin x="-240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80538A-CB2B-3347-B009-2F6C904935C2}" type="doc">
      <dgm:prSet loTypeId="urn:microsoft.com/office/officeart/2005/8/layout/default#10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745451-7E52-904B-AF29-A0E70E867A3B}">
      <dgm:prSet/>
      <dgm:spPr>
        <a:solidFill>
          <a:schemeClr val="accent2"/>
        </a:solidFill>
        <a:effectLst>
          <a:glow rad="101600">
            <a:schemeClr val="tx1">
              <a:alpha val="75000"/>
            </a:schemeClr>
          </a:glow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accidental association</a:t>
          </a:r>
          <a:endParaRPr lang="en-US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45ADD6-6107-F64C-B770-6302D19F1F0B}" type="parTrans" cxnId="{74191CD8-FBE4-C34B-9F03-B0315CF49402}">
      <dgm:prSet/>
      <dgm:spPr/>
      <dgm:t>
        <a:bodyPr/>
        <a:lstStyle/>
        <a:p>
          <a:endParaRPr lang="en-US"/>
        </a:p>
      </dgm:t>
    </dgm:pt>
    <dgm:pt modelId="{85771F35-8513-5941-B79D-F128013DA7AD}" type="sibTrans" cxnId="{74191CD8-FBE4-C34B-9F03-B0315CF49402}">
      <dgm:prSet/>
      <dgm:spPr/>
      <dgm:t>
        <a:bodyPr/>
        <a:lstStyle/>
        <a:p>
          <a:endParaRPr lang="en-US"/>
        </a:p>
      </dgm:t>
    </dgm:pt>
    <dgm:pt modelId="{23CB2CEA-238F-A748-9C98-80637B1DA752}">
      <dgm:prSet/>
      <dgm:spPr>
        <a:solidFill>
          <a:schemeClr val="accent2"/>
        </a:solidFill>
        <a:effectLst>
          <a:glow rad="101600">
            <a:schemeClr val="tx1">
              <a:alpha val="75000"/>
            </a:schemeClr>
          </a:glow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malicious association</a:t>
          </a:r>
          <a:endParaRPr lang="en-US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55C49B0-7CA5-0D45-875E-4231CE73BB46}" type="parTrans" cxnId="{17DAB455-9065-2342-8589-FB47BF5D1C88}">
      <dgm:prSet/>
      <dgm:spPr/>
      <dgm:t>
        <a:bodyPr/>
        <a:lstStyle/>
        <a:p>
          <a:endParaRPr lang="en-US"/>
        </a:p>
      </dgm:t>
    </dgm:pt>
    <dgm:pt modelId="{469AE733-5649-3649-B0A1-7423444D6CF2}" type="sibTrans" cxnId="{17DAB455-9065-2342-8589-FB47BF5D1C88}">
      <dgm:prSet/>
      <dgm:spPr/>
      <dgm:t>
        <a:bodyPr/>
        <a:lstStyle/>
        <a:p>
          <a:endParaRPr lang="en-US"/>
        </a:p>
      </dgm:t>
    </dgm:pt>
    <dgm:pt modelId="{A7C31C58-D218-9F4A-B3AC-25ADFC14428D}">
      <dgm:prSet/>
      <dgm:spPr>
        <a:solidFill>
          <a:schemeClr val="accent2"/>
        </a:solidFill>
        <a:effectLst>
          <a:glow rad="101600">
            <a:schemeClr val="tx1">
              <a:alpha val="75000"/>
            </a:schemeClr>
          </a:glow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 hoc networks</a:t>
          </a:r>
          <a:endParaRPr lang="en-US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15591F2-3C12-6F4D-B959-5AF7DD8903D9}" type="parTrans" cxnId="{6912FBB0-6C44-4644-B407-F8F60075E041}">
      <dgm:prSet/>
      <dgm:spPr/>
      <dgm:t>
        <a:bodyPr/>
        <a:lstStyle/>
        <a:p>
          <a:endParaRPr lang="en-US"/>
        </a:p>
      </dgm:t>
    </dgm:pt>
    <dgm:pt modelId="{03528713-147F-E640-8007-AFD33D1FC0DE}" type="sibTrans" cxnId="{6912FBB0-6C44-4644-B407-F8F60075E041}">
      <dgm:prSet/>
      <dgm:spPr/>
      <dgm:t>
        <a:bodyPr/>
        <a:lstStyle/>
        <a:p>
          <a:endParaRPr lang="en-US"/>
        </a:p>
      </dgm:t>
    </dgm:pt>
    <dgm:pt modelId="{8775EC13-6271-4F4D-9683-B54988AFAD25}">
      <dgm:prSet/>
      <dgm:spPr>
        <a:solidFill>
          <a:schemeClr val="accent2"/>
        </a:solidFill>
        <a:effectLst>
          <a:glow rad="101600">
            <a:schemeClr val="tx1">
              <a:alpha val="75000"/>
            </a:schemeClr>
          </a:glow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nontraditional networks</a:t>
          </a:r>
          <a:endParaRPr lang="en-US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A116DED-D6EC-A84B-A599-C32BF896E533}" type="parTrans" cxnId="{5F0F302F-C948-A242-B543-A2F14FDE133A}">
      <dgm:prSet/>
      <dgm:spPr/>
      <dgm:t>
        <a:bodyPr/>
        <a:lstStyle/>
        <a:p>
          <a:endParaRPr lang="en-US"/>
        </a:p>
      </dgm:t>
    </dgm:pt>
    <dgm:pt modelId="{DAD79105-8600-6F4C-A46E-0B6C3B8E9935}" type="sibTrans" cxnId="{5F0F302F-C948-A242-B543-A2F14FDE133A}">
      <dgm:prSet/>
      <dgm:spPr/>
      <dgm:t>
        <a:bodyPr/>
        <a:lstStyle/>
        <a:p>
          <a:endParaRPr lang="en-US"/>
        </a:p>
      </dgm:t>
    </dgm:pt>
    <dgm:pt modelId="{003AD7C3-3664-9747-AC95-C151D615F643}">
      <dgm:prSet/>
      <dgm:spPr>
        <a:solidFill>
          <a:schemeClr val="accent2"/>
        </a:solidFill>
        <a:effectLst>
          <a:glow rad="101600">
            <a:schemeClr val="tx1">
              <a:alpha val="75000"/>
            </a:schemeClr>
          </a:glow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identity theft (MAC spoofing)</a:t>
          </a:r>
          <a:endParaRPr lang="en-US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3EEE93-DFCC-8742-9FAE-7E7E77D8680F}" type="parTrans" cxnId="{CE4A6B9A-BBEB-F84E-8210-64B04263D6CE}">
      <dgm:prSet/>
      <dgm:spPr/>
      <dgm:t>
        <a:bodyPr/>
        <a:lstStyle/>
        <a:p>
          <a:endParaRPr lang="en-US"/>
        </a:p>
      </dgm:t>
    </dgm:pt>
    <dgm:pt modelId="{4B7F4795-C711-FA4C-B81D-54F2D94436B5}" type="sibTrans" cxnId="{CE4A6B9A-BBEB-F84E-8210-64B04263D6CE}">
      <dgm:prSet/>
      <dgm:spPr/>
      <dgm:t>
        <a:bodyPr/>
        <a:lstStyle/>
        <a:p>
          <a:endParaRPr lang="en-US"/>
        </a:p>
      </dgm:t>
    </dgm:pt>
    <dgm:pt modelId="{70CAFFAB-32A4-0445-92AE-B2CED1400700}">
      <dgm:prSet/>
      <dgm:spPr>
        <a:solidFill>
          <a:schemeClr val="accent2"/>
        </a:solidFill>
        <a:effectLst>
          <a:glow rad="101600">
            <a:schemeClr val="tx1">
              <a:alpha val="75000"/>
            </a:schemeClr>
          </a:glow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man-in-the middle attacks</a:t>
          </a:r>
          <a:endParaRPr lang="en-US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9D04007-4A49-7E49-B145-5AE098CD5462}" type="parTrans" cxnId="{87A50EFF-9958-EE4D-8CF5-A37122787611}">
      <dgm:prSet/>
      <dgm:spPr/>
      <dgm:t>
        <a:bodyPr/>
        <a:lstStyle/>
        <a:p>
          <a:endParaRPr lang="en-US"/>
        </a:p>
      </dgm:t>
    </dgm:pt>
    <dgm:pt modelId="{00FE2041-2CA2-ED43-B0CE-CFE15CD82B55}" type="sibTrans" cxnId="{87A50EFF-9958-EE4D-8CF5-A37122787611}">
      <dgm:prSet/>
      <dgm:spPr/>
      <dgm:t>
        <a:bodyPr/>
        <a:lstStyle/>
        <a:p>
          <a:endParaRPr lang="en-US"/>
        </a:p>
      </dgm:t>
    </dgm:pt>
    <dgm:pt modelId="{C20CC77D-4B1D-1E46-97CA-1D5C08198953}">
      <dgm:prSet/>
      <dgm:spPr>
        <a:solidFill>
          <a:schemeClr val="accent2"/>
        </a:solidFill>
        <a:effectLst>
          <a:glow rad="101600">
            <a:schemeClr val="tx1">
              <a:alpha val="75000"/>
            </a:schemeClr>
          </a:glow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denial of service (</a:t>
          </a:r>
          <a:r>
            <a:rPr lang="en-US" b="1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DoS</a:t>
          </a:r>
          <a:r>
            <a:rPr lang="en-US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  <a:endParaRPr lang="en-US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E371BA5-C83D-B146-A4EB-8B983A0F49E6}" type="parTrans" cxnId="{4918F35E-A18D-6F4C-BC3D-632B4EDCF700}">
      <dgm:prSet/>
      <dgm:spPr/>
      <dgm:t>
        <a:bodyPr/>
        <a:lstStyle/>
        <a:p>
          <a:endParaRPr lang="en-US"/>
        </a:p>
      </dgm:t>
    </dgm:pt>
    <dgm:pt modelId="{1599FEDE-EB5C-9441-9014-A6A0C0A1C493}" type="sibTrans" cxnId="{4918F35E-A18D-6F4C-BC3D-632B4EDCF700}">
      <dgm:prSet/>
      <dgm:spPr/>
      <dgm:t>
        <a:bodyPr/>
        <a:lstStyle/>
        <a:p>
          <a:endParaRPr lang="en-US"/>
        </a:p>
      </dgm:t>
    </dgm:pt>
    <dgm:pt modelId="{4C2AD389-4370-9442-88BC-7C35DA6C5DBA}">
      <dgm:prSet/>
      <dgm:spPr>
        <a:solidFill>
          <a:schemeClr val="accent2"/>
        </a:solidFill>
        <a:effectLst>
          <a:glow rad="101600">
            <a:schemeClr val="tx1">
              <a:alpha val="75000"/>
            </a:schemeClr>
          </a:glow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network injection</a:t>
          </a:r>
          <a:endParaRPr lang="en-US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3A75D07-8D22-014F-AE72-B788C3FC5746}" type="parTrans" cxnId="{4301E373-66CF-5E4C-A87F-9393B858D20A}">
      <dgm:prSet/>
      <dgm:spPr/>
      <dgm:t>
        <a:bodyPr/>
        <a:lstStyle/>
        <a:p>
          <a:endParaRPr lang="en-US"/>
        </a:p>
      </dgm:t>
    </dgm:pt>
    <dgm:pt modelId="{49B34845-2DC1-EA4B-803D-0247514B8E5F}" type="sibTrans" cxnId="{4301E373-66CF-5E4C-A87F-9393B858D20A}">
      <dgm:prSet/>
      <dgm:spPr/>
      <dgm:t>
        <a:bodyPr/>
        <a:lstStyle/>
        <a:p>
          <a:endParaRPr lang="en-US"/>
        </a:p>
      </dgm:t>
    </dgm:pt>
    <dgm:pt modelId="{9D27DB18-9E31-5641-B2EA-778D0E8F00D0}" type="pres">
      <dgm:prSet presAssocID="{E180538A-CB2B-3347-B009-2F6C904935C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CAC465-7C1C-6943-AD47-187A99AA7DDB}" type="pres">
      <dgm:prSet presAssocID="{10745451-7E52-904B-AF29-A0E70E867A3B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246A5C-7767-B942-A5B6-7C95364A4E64}" type="pres">
      <dgm:prSet presAssocID="{85771F35-8513-5941-B79D-F128013DA7AD}" presName="sibTrans" presStyleCnt="0"/>
      <dgm:spPr/>
    </dgm:pt>
    <dgm:pt modelId="{9FD22E26-0B9F-0F44-BADB-CA0FFFD3F8B2}" type="pres">
      <dgm:prSet presAssocID="{23CB2CEA-238F-A748-9C98-80637B1DA752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E658BF-C97F-3B4A-A43F-94A0A5E42D23}" type="pres">
      <dgm:prSet presAssocID="{469AE733-5649-3649-B0A1-7423444D6CF2}" presName="sibTrans" presStyleCnt="0"/>
      <dgm:spPr/>
    </dgm:pt>
    <dgm:pt modelId="{A0830292-B8B9-9A4E-BA58-FC6E0C758678}" type="pres">
      <dgm:prSet presAssocID="{A7C31C58-D218-9F4A-B3AC-25ADFC14428D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66B094-C252-DB4D-9A9D-BE893E1A4C0B}" type="pres">
      <dgm:prSet presAssocID="{03528713-147F-E640-8007-AFD33D1FC0DE}" presName="sibTrans" presStyleCnt="0"/>
      <dgm:spPr/>
    </dgm:pt>
    <dgm:pt modelId="{6B515211-CA6F-B64C-979A-6DBEACB250CE}" type="pres">
      <dgm:prSet presAssocID="{8775EC13-6271-4F4D-9683-B54988AFAD25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ED605B-0518-DC4A-9BEC-96E3D7407C1E}" type="pres">
      <dgm:prSet presAssocID="{DAD79105-8600-6F4C-A46E-0B6C3B8E9935}" presName="sibTrans" presStyleCnt="0"/>
      <dgm:spPr/>
    </dgm:pt>
    <dgm:pt modelId="{1924198E-64FB-F24A-AA9C-AC03B68ACF10}" type="pres">
      <dgm:prSet presAssocID="{003AD7C3-3664-9747-AC95-C151D615F64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5A8E57-5350-0D48-B368-87B621DFEA04}" type="pres">
      <dgm:prSet presAssocID="{4B7F4795-C711-FA4C-B81D-54F2D94436B5}" presName="sibTrans" presStyleCnt="0"/>
      <dgm:spPr/>
    </dgm:pt>
    <dgm:pt modelId="{C2459486-3D25-004C-B1F8-09BDB6B8A6CB}" type="pres">
      <dgm:prSet presAssocID="{70CAFFAB-32A4-0445-92AE-B2CED1400700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C4B19-C3EB-7348-9140-F907E0942B62}" type="pres">
      <dgm:prSet presAssocID="{00FE2041-2CA2-ED43-B0CE-CFE15CD82B55}" presName="sibTrans" presStyleCnt="0"/>
      <dgm:spPr/>
    </dgm:pt>
    <dgm:pt modelId="{CE9EA865-556F-904F-8EC4-A03CE42F635B}" type="pres">
      <dgm:prSet presAssocID="{C20CC77D-4B1D-1E46-97CA-1D5C08198953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D2DDC-2280-E244-AD75-27B507E9DB99}" type="pres">
      <dgm:prSet presAssocID="{1599FEDE-EB5C-9441-9014-A6A0C0A1C493}" presName="sibTrans" presStyleCnt="0"/>
      <dgm:spPr/>
    </dgm:pt>
    <dgm:pt modelId="{02AF5B39-38B4-B244-BE00-F89ADC31248A}" type="pres">
      <dgm:prSet presAssocID="{4C2AD389-4370-9442-88BC-7C35DA6C5DBA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17F1AE-2DE3-9D47-842C-12094EF2E8DF}" type="presOf" srcId="{23CB2CEA-238F-A748-9C98-80637B1DA752}" destId="{9FD22E26-0B9F-0F44-BADB-CA0FFFD3F8B2}" srcOrd="0" destOrd="0" presId="urn:microsoft.com/office/officeart/2005/8/layout/default#10"/>
    <dgm:cxn modelId="{D3F9371E-DEDD-414A-8D41-E6311F5B8E3A}" type="presOf" srcId="{003AD7C3-3664-9747-AC95-C151D615F643}" destId="{1924198E-64FB-F24A-AA9C-AC03B68ACF10}" srcOrd="0" destOrd="0" presId="urn:microsoft.com/office/officeart/2005/8/layout/default#10"/>
    <dgm:cxn modelId="{CE4A6B9A-BBEB-F84E-8210-64B04263D6CE}" srcId="{E180538A-CB2B-3347-B009-2F6C904935C2}" destId="{003AD7C3-3664-9747-AC95-C151D615F643}" srcOrd="4" destOrd="0" parTransId="{EE3EEE93-DFCC-8742-9FAE-7E7E77D8680F}" sibTransId="{4B7F4795-C711-FA4C-B81D-54F2D94436B5}"/>
    <dgm:cxn modelId="{74191CD8-FBE4-C34B-9F03-B0315CF49402}" srcId="{E180538A-CB2B-3347-B009-2F6C904935C2}" destId="{10745451-7E52-904B-AF29-A0E70E867A3B}" srcOrd="0" destOrd="0" parTransId="{E545ADD6-6107-F64C-B770-6302D19F1F0B}" sibTransId="{85771F35-8513-5941-B79D-F128013DA7AD}"/>
    <dgm:cxn modelId="{78266C63-0BF5-4546-A7E6-5A826B113A91}" type="presOf" srcId="{4C2AD389-4370-9442-88BC-7C35DA6C5DBA}" destId="{02AF5B39-38B4-B244-BE00-F89ADC31248A}" srcOrd="0" destOrd="0" presId="urn:microsoft.com/office/officeart/2005/8/layout/default#10"/>
    <dgm:cxn modelId="{87A50EFF-9958-EE4D-8CF5-A37122787611}" srcId="{E180538A-CB2B-3347-B009-2F6C904935C2}" destId="{70CAFFAB-32A4-0445-92AE-B2CED1400700}" srcOrd="5" destOrd="0" parTransId="{19D04007-4A49-7E49-B145-5AE098CD5462}" sibTransId="{00FE2041-2CA2-ED43-B0CE-CFE15CD82B55}"/>
    <dgm:cxn modelId="{4918F35E-A18D-6F4C-BC3D-632B4EDCF700}" srcId="{E180538A-CB2B-3347-B009-2F6C904935C2}" destId="{C20CC77D-4B1D-1E46-97CA-1D5C08198953}" srcOrd="6" destOrd="0" parTransId="{3E371BA5-C83D-B146-A4EB-8B983A0F49E6}" sibTransId="{1599FEDE-EB5C-9441-9014-A6A0C0A1C493}"/>
    <dgm:cxn modelId="{6912FBB0-6C44-4644-B407-F8F60075E041}" srcId="{E180538A-CB2B-3347-B009-2F6C904935C2}" destId="{A7C31C58-D218-9F4A-B3AC-25ADFC14428D}" srcOrd="2" destOrd="0" parTransId="{215591F2-3C12-6F4D-B959-5AF7DD8903D9}" sibTransId="{03528713-147F-E640-8007-AFD33D1FC0DE}"/>
    <dgm:cxn modelId="{5F0F302F-C948-A242-B543-A2F14FDE133A}" srcId="{E180538A-CB2B-3347-B009-2F6C904935C2}" destId="{8775EC13-6271-4F4D-9683-B54988AFAD25}" srcOrd="3" destOrd="0" parTransId="{EA116DED-D6EC-A84B-A599-C32BF896E533}" sibTransId="{DAD79105-8600-6F4C-A46E-0B6C3B8E9935}"/>
    <dgm:cxn modelId="{CEE6CBD6-4665-B44B-886F-C740D0B1D15D}" type="presOf" srcId="{A7C31C58-D218-9F4A-B3AC-25ADFC14428D}" destId="{A0830292-B8B9-9A4E-BA58-FC6E0C758678}" srcOrd="0" destOrd="0" presId="urn:microsoft.com/office/officeart/2005/8/layout/default#10"/>
    <dgm:cxn modelId="{17DAB455-9065-2342-8589-FB47BF5D1C88}" srcId="{E180538A-CB2B-3347-B009-2F6C904935C2}" destId="{23CB2CEA-238F-A748-9C98-80637B1DA752}" srcOrd="1" destOrd="0" parTransId="{855C49B0-7CA5-0D45-875E-4231CE73BB46}" sibTransId="{469AE733-5649-3649-B0A1-7423444D6CF2}"/>
    <dgm:cxn modelId="{ADC9A11C-5424-6646-8360-6E8218644578}" type="presOf" srcId="{8775EC13-6271-4F4D-9683-B54988AFAD25}" destId="{6B515211-CA6F-B64C-979A-6DBEACB250CE}" srcOrd="0" destOrd="0" presId="urn:microsoft.com/office/officeart/2005/8/layout/default#10"/>
    <dgm:cxn modelId="{3C7D2E11-A2B4-2044-9489-EE435333B6C3}" type="presOf" srcId="{E180538A-CB2B-3347-B009-2F6C904935C2}" destId="{9D27DB18-9E31-5641-B2EA-778D0E8F00D0}" srcOrd="0" destOrd="0" presId="urn:microsoft.com/office/officeart/2005/8/layout/default#10"/>
    <dgm:cxn modelId="{4301E373-66CF-5E4C-A87F-9393B858D20A}" srcId="{E180538A-CB2B-3347-B009-2F6C904935C2}" destId="{4C2AD389-4370-9442-88BC-7C35DA6C5DBA}" srcOrd="7" destOrd="0" parTransId="{23A75D07-8D22-014F-AE72-B788C3FC5746}" sibTransId="{49B34845-2DC1-EA4B-803D-0247514B8E5F}"/>
    <dgm:cxn modelId="{245FD496-593F-414B-A48B-CB9BB0FAB11C}" type="presOf" srcId="{10745451-7E52-904B-AF29-A0E70E867A3B}" destId="{E9CAC465-7C1C-6943-AD47-187A99AA7DDB}" srcOrd="0" destOrd="0" presId="urn:microsoft.com/office/officeart/2005/8/layout/default#10"/>
    <dgm:cxn modelId="{E292D760-B7CF-4E49-9FD8-AED81EFFB18A}" type="presOf" srcId="{70CAFFAB-32A4-0445-92AE-B2CED1400700}" destId="{C2459486-3D25-004C-B1F8-09BDB6B8A6CB}" srcOrd="0" destOrd="0" presId="urn:microsoft.com/office/officeart/2005/8/layout/default#10"/>
    <dgm:cxn modelId="{10D6CC97-9A5A-EF4D-9F2C-9AAAA01ABD27}" type="presOf" srcId="{C20CC77D-4B1D-1E46-97CA-1D5C08198953}" destId="{CE9EA865-556F-904F-8EC4-A03CE42F635B}" srcOrd="0" destOrd="0" presId="urn:microsoft.com/office/officeart/2005/8/layout/default#10"/>
    <dgm:cxn modelId="{53DC8E2C-7AC9-8645-A953-5C215C6FD477}" type="presParOf" srcId="{9D27DB18-9E31-5641-B2EA-778D0E8F00D0}" destId="{E9CAC465-7C1C-6943-AD47-187A99AA7DDB}" srcOrd="0" destOrd="0" presId="urn:microsoft.com/office/officeart/2005/8/layout/default#10"/>
    <dgm:cxn modelId="{95BE2F17-7DB7-1D41-BE0E-D50E07B83AFA}" type="presParOf" srcId="{9D27DB18-9E31-5641-B2EA-778D0E8F00D0}" destId="{48246A5C-7767-B942-A5B6-7C95364A4E64}" srcOrd="1" destOrd="0" presId="urn:microsoft.com/office/officeart/2005/8/layout/default#10"/>
    <dgm:cxn modelId="{A1A653D4-9472-C447-9BAC-E80385AF6892}" type="presParOf" srcId="{9D27DB18-9E31-5641-B2EA-778D0E8F00D0}" destId="{9FD22E26-0B9F-0F44-BADB-CA0FFFD3F8B2}" srcOrd="2" destOrd="0" presId="urn:microsoft.com/office/officeart/2005/8/layout/default#10"/>
    <dgm:cxn modelId="{56132BFA-AF91-0245-89D3-FA0F3FCC64F8}" type="presParOf" srcId="{9D27DB18-9E31-5641-B2EA-778D0E8F00D0}" destId="{10E658BF-C97F-3B4A-A43F-94A0A5E42D23}" srcOrd="3" destOrd="0" presId="urn:microsoft.com/office/officeart/2005/8/layout/default#10"/>
    <dgm:cxn modelId="{DBC5DCC6-8498-B740-9C7F-BC5773F64E59}" type="presParOf" srcId="{9D27DB18-9E31-5641-B2EA-778D0E8F00D0}" destId="{A0830292-B8B9-9A4E-BA58-FC6E0C758678}" srcOrd="4" destOrd="0" presId="urn:microsoft.com/office/officeart/2005/8/layout/default#10"/>
    <dgm:cxn modelId="{CB1EAB03-5E4C-3345-992D-A63F6B04D0F7}" type="presParOf" srcId="{9D27DB18-9E31-5641-B2EA-778D0E8F00D0}" destId="{1D66B094-C252-DB4D-9A9D-BE893E1A4C0B}" srcOrd="5" destOrd="0" presId="urn:microsoft.com/office/officeart/2005/8/layout/default#10"/>
    <dgm:cxn modelId="{0D0F214F-5D8C-234B-959B-933025A87A9E}" type="presParOf" srcId="{9D27DB18-9E31-5641-B2EA-778D0E8F00D0}" destId="{6B515211-CA6F-B64C-979A-6DBEACB250CE}" srcOrd="6" destOrd="0" presId="urn:microsoft.com/office/officeart/2005/8/layout/default#10"/>
    <dgm:cxn modelId="{FDB87561-529B-C446-B56A-4F7A420A2FEE}" type="presParOf" srcId="{9D27DB18-9E31-5641-B2EA-778D0E8F00D0}" destId="{07ED605B-0518-DC4A-9BEC-96E3D7407C1E}" srcOrd="7" destOrd="0" presId="urn:microsoft.com/office/officeart/2005/8/layout/default#10"/>
    <dgm:cxn modelId="{EE362FBD-C89A-1943-AEE7-C7ADEE97A465}" type="presParOf" srcId="{9D27DB18-9E31-5641-B2EA-778D0E8F00D0}" destId="{1924198E-64FB-F24A-AA9C-AC03B68ACF10}" srcOrd="8" destOrd="0" presId="urn:microsoft.com/office/officeart/2005/8/layout/default#10"/>
    <dgm:cxn modelId="{5A0EF216-4B7E-1049-990A-8C82F4056B30}" type="presParOf" srcId="{9D27DB18-9E31-5641-B2EA-778D0E8F00D0}" destId="{F05A8E57-5350-0D48-B368-87B621DFEA04}" srcOrd="9" destOrd="0" presId="urn:microsoft.com/office/officeart/2005/8/layout/default#10"/>
    <dgm:cxn modelId="{30CE27DB-0AD6-7A4B-96B1-8D02D0C51301}" type="presParOf" srcId="{9D27DB18-9E31-5641-B2EA-778D0E8F00D0}" destId="{C2459486-3D25-004C-B1F8-09BDB6B8A6CB}" srcOrd="10" destOrd="0" presId="urn:microsoft.com/office/officeart/2005/8/layout/default#10"/>
    <dgm:cxn modelId="{E84A297E-51DA-4843-BA0D-83B1BA7F7093}" type="presParOf" srcId="{9D27DB18-9E31-5641-B2EA-778D0E8F00D0}" destId="{FF4C4B19-C3EB-7348-9140-F907E0942B62}" srcOrd="11" destOrd="0" presId="urn:microsoft.com/office/officeart/2005/8/layout/default#10"/>
    <dgm:cxn modelId="{97281526-17F3-1243-A72B-A2D048B649A3}" type="presParOf" srcId="{9D27DB18-9E31-5641-B2EA-778D0E8F00D0}" destId="{CE9EA865-556F-904F-8EC4-A03CE42F635B}" srcOrd="12" destOrd="0" presId="urn:microsoft.com/office/officeart/2005/8/layout/default#10"/>
    <dgm:cxn modelId="{3AE06124-F0EF-E54A-83B6-2D1ED8CC6F61}" type="presParOf" srcId="{9D27DB18-9E31-5641-B2EA-778D0E8F00D0}" destId="{D0CD2DDC-2280-E244-AD75-27B507E9DB99}" srcOrd="13" destOrd="0" presId="urn:microsoft.com/office/officeart/2005/8/layout/default#10"/>
    <dgm:cxn modelId="{6F37BE80-C5FD-D745-85B0-3A5AB283FAEE}" type="presParOf" srcId="{9D27DB18-9E31-5641-B2EA-778D0E8F00D0}" destId="{02AF5B39-38B4-B244-BE00-F89ADC31248A}" srcOrd="14" destOrd="0" presId="urn:microsoft.com/office/officeart/2005/8/layout/default#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17DFB3-39BD-274C-B42E-D39EBA9331D8}" type="doc">
      <dgm:prSet loTypeId="urn:microsoft.com/office/officeart/2005/8/layout/b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87B923-77EE-2349-9CEF-A3409DA5BC23}">
      <dgm:prSet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use encryption</a:t>
          </a:r>
          <a:endParaRPr lang="en-US" dirty="0">
            <a:solidFill>
              <a:schemeClr val="bg1"/>
            </a:solidFill>
          </a:endParaRPr>
        </a:p>
      </dgm:t>
    </dgm:pt>
    <dgm:pt modelId="{1C679B79-B1D8-A440-89BB-F01DAE48AFFB}" type="parTrans" cxnId="{2DF59CBF-20B6-3848-88C0-2D0777E1418A}">
      <dgm:prSet/>
      <dgm:spPr/>
      <dgm:t>
        <a:bodyPr/>
        <a:lstStyle/>
        <a:p>
          <a:endParaRPr lang="en-US"/>
        </a:p>
      </dgm:t>
    </dgm:pt>
    <dgm:pt modelId="{9DEB9463-B2F7-4841-A9B5-FC30F4DF9AD8}" type="sibTrans" cxnId="{2DF59CBF-20B6-3848-88C0-2D0777E1418A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C4265E04-17AD-4348-9FDC-E20AAEC7FA3F}">
      <dgm:prSet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use anti-virus and anti-spyware software and a firewall</a:t>
          </a:r>
          <a:endParaRPr lang="en-US" dirty="0">
            <a:solidFill>
              <a:schemeClr val="bg1"/>
            </a:solidFill>
          </a:endParaRPr>
        </a:p>
      </dgm:t>
    </dgm:pt>
    <dgm:pt modelId="{06247F9B-ACA6-F248-AE17-F1451377924A}" type="parTrans" cxnId="{C1056853-B80E-7F4C-ABD2-1114465F9476}">
      <dgm:prSet/>
      <dgm:spPr/>
      <dgm:t>
        <a:bodyPr/>
        <a:lstStyle/>
        <a:p>
          <a:endParaRPr lang="en-US"/>
        </a:p>
      </dgm:t>
    </dgm:pt>
    <dgm:pt modelId="{C9330FC2-F100-D84B-B62F-BEFCE095FFC6}" type="sibTrans" cxnId="{C1056853-B80E-7F4C-ABD2-1114465F9476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59DB7B64-0045-1948-BDD6-8E16C34C100B}">
      <dgm:prSet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turn off identifier broadcasting</a:t>
          </a:r>
          <a:endParaRPr lang="en-US" dirty="0">
            <a:solidFill>
              <a:schemeClr val="bg1"/>
            </a:solidFill>
          </a:endParaRPr>
        </a:p>
      </dgm:t>
    </dgm:pt>
    <dgm:pt modelId="{96F0F92B-1BF8-9A48-992A-5CFA9D5C786D}" type="parTrans" cxnId="{35720059-2B81-E948-A19B-9D1CD3D52907}">
      <dgm:prSet/>
      <dgm:spPr/>
      <dgm:t>
        <a:bodyPr/>
        <a:lstStyle/>
        <a:p>
          <a:endParaRPr lang="en-US"/>
        </a:p>
      </dgm:t>
    </dgm:pt>
    <dgm:pt modelId="{24E8F6C9-934E-334F-BDAA-712E638BA192}" type="sibTrans" cxnId="{35720059-2B81-E948-A19B-9D1CD3D52907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6230FE64-9D87-7F49-89A3-E38F83888CA6}">
      <dgm:prSet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change the identifier on your router from the default</a:t>
          </a:r>
          <a:endParaRPr lang="en-US" dirty="0">
            <a:solidFill>
              <a:schemeClr val="bg1"/>
            </a:solidFill>
          </a:endParaRPr>
        </a:p>
      </dgm:t>
    </dgm:pt>
    <dgm:pt modelId="{EC68DB70-8820-E540-8A29-C71AE7BC226D}" type="parTrans" cxnId="{AA260B08-4745-6145-A916-1254077D7B65}">
      <dgm:prSet/>
      <dgm:spPr/>
      <dgm:t>
        <a:bodyPr/>
        <a:lstStyle/>
        <a:p>
          <a:endParaRPr lang="en-US"/>
        </a:p>
      </dgm:t>
    </dgm:pt>
    <dgm:pt modelId="{C27E5425-5603-FB44-B37D-88214811B682}" type="sibTrans" cxnId="{AA260B08-4745-6145-A916-1254077D7B65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5300FFB-5AA2-2543-A348-044F77651026}">
      <dgm:prSet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change your router’s pre-set password for administration</a:t>
          </a:r>
          <a:endParaRPr lang="en-US" dirty="0">
            <a:solidFill>
              <a:schemeClr val="bg1"/>
            </a:solidFill>
          </a:endParaRPr>
        </a:p>
      </dgm:t>
    </dgm:pt>
    <dgm:pt modelId="{6ABFDC6C-CB54-1347-843C-541001B1A006}" type="parTrans" cxnId="{22463A6B-3AAF-E54F-8D61-2F03E917D555}">
      <dgm:prSet/>
      <dgm:spPr/>
      <dgm:t>
        <a:bodyPr/>
        <a:lstStyle/>
        <a:p>
          <a:endParaRPr lang="en-US"/>
        </a:p>
      </dgm:t>
    </dgm:pt>
    <dgm:pt modelId="{7C08A364-8631-D945-A985-8B852E05542B}" type="sibTrans" cxnId="{22463A6B-3AAF-E54F-8D61-2F03E917D555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9E8D27F4-EF84-D249-B677-40A6603DDE5A}">
      <dgm:prSet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allow only specific computers to access your wireless network</a:t>
          </a:r>
          <a:endParaRPr lang="en-US" b="1" dirty="0">
            <a:solidFill>
              <a:schemeClr val="bg1"/>
            </a:solidFill>
          </a:endParaRPr>
        </a:p>
      </dgm:t>
    </dgm:pt>
    <dgm:pt modelId="{262549FD-D444-A84B-9D06-4953506FDA2F}" type="parTrans" cxnId="{95CB7653-A420-E54B-B2DD-F491C5BF1FE8}">
      <dgm:prSet/>
      <dgm:spPr/>
      <dgm:t>
        <a:bodyPr/>
        <a:lstStyle/>
        <a:p>
          <a:endParaRPr lang="en-US"/>
        </a:p>
      </dgm:t>
    </dgm:pt>
    <dgm:pt modelId="{8F13B4BB-4285-0646-BB2A-DA3F79C3B2B4}" type="sibTrans" cxnId="{95CB7653-A420-E54B-B2DD-F491C5BF1FE8}">
      <dgm:prSet/>
      <dgm:spPr/>
      <dgm:t>
        <a:bodyPr/>
        <a:lstStyle/>
        <a:p>
          <a:endParaRPr lang="en-US"/>
        </a:p>
      </dgm:t>
    </dgm:pt>
    <dgm:pt modelId="{7AE0E258-6E1F-814F-A0EB-08691796B355}" type="pres">
      <dgm:prSet presAssocID="{0D17DFB3-39BD-274C-B42E-D39EBA9331D8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EB140D66-8B43-234A-947C-B89D4B47D4CA}" type="pres">
      <dgm:prSet presAssocID="{4A87B923-77EE-2349-9CEF-A3409DA5BC23}" presName="compNode" presStyleCnt="0"/>
      <dgm:spPr/>
    </dgm:pt>
    <dgm:pt modelId="{0EC5546C-F38A-A642-A695-B99191512F76}" type="pres">
      <dgm:prSet presAssocID="{4A87B923-77EE-2349-9CEF-A3409DA5BC23}" presName="dummyConnPt" presStyleCnt="0"/>
      <dgm:spPr/>
    </dgm:pt>
    <dgm:pt modelId="{E5CEF93D-02E4-E14A-BCB9-5634C32D77E7}" type="pres">
      <dgm:prSet presAssocID="{4A87B923-77EE-2349-9CEF-A3409DA5BC23}" presName="node" presStyleLbl="node1" presStyleIdx="0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5BC9D-BEB7-4649-8CE3-6A701D1D7888}" type="pres">
      <dgm:prSet presAssocID="{9DEB9463-B2F7-4841-A9B5-FC30F4DF9AD8}" presName="sibTrans" presStyleLbl="bgSibTrans2D1" presStyleIdx="0" presStyleCnt="5"/>
      <dgm:spPr/>
      <dgm:t>
        <a:bodyPr/>
        <a:lstStyle/>
        <a:p>
          <a:endParaRPr lang="en-US"/>
        </a:p>
      </dgm:t>
    </dgm:pt>
    <dgm:pt modelId="{A73DAB94-2565-954E-B1C0-0302EB26605D}" type="pres">
      <dgm:prSet presAssocID="{C4265E04-17AD-4348-9FDC-E20AAEC7FA3F}" presName="compNode" presStyleCnt="0"/>
      <dgm:spPr/>
    </dgm:pt>
    <dgm:pt modelId="{63E6EF2B-3996-9A43-B69F-5FAD1E4B8DEB}" type="pres">
      <dgm:prSet presAssocID="{C4265E04-17AD-4348-9FDC-E20AAEC7FA3F}" presName="dummyConnPt" presStyleCnt="0"/>
      <dgm:spPr/>
    </dgm:pt>
    <dgm:pt modelId="{C5273CE9-9805-A541-BD34-A3B000382CC9}" type="pres">
      <dgm:prSet presAssocID="{C4265E04-17AD-4348-9FDC-E20AAEC7FA3F}" presName="node" presStyleLbl="node1" presStyleIdx="1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73BBFA-B706-A54E-88C6-813DCCF18181}" type="pres">
      <dgm:prSet presAssocID="{C9330FC2-F100-D84B-B62F-BEFCE095FFC6}" presName="sibTrans" presStyleLbl="bgSibTrans2D1" presStyleIdx="1" presStyleCnt="5"/>
      <dgm:spPr/>
      <dgm:t>
        <a:bodyPr/>
        <a:lstStyle/>
        <a:p>
          <a:endParaRPr lang="en-US"/>
        </a:p>
      </dgm:t>
    </dgm:pt>
    <dgm:pt modelId="{B235334B-D561-F54F-9A70-7AFAB8306833}" type="pres">
      <dgm:prSet presAssocID="{59DB7B64-0045-1948-BDD6-8E16C34C100B}" presName="compNode" presStyleCnt="0"/>
      <dgm:spPr/>
    </dgm:pt>
    <dgm:pt modelId="{85A35EBD-57AE-7444-A3B7-9D0BDF4AB25F}" type="pres">
      <dgm:prSet presAssocID="{59DB7B64-0045-1948-BDD6-8E16C34C100B}" presName="dummyConnPt" presStyleCnt="0"/>
      <dgm:spPr/>
    </dgm:pt>
    <dgm:pt modelId="{4D1B66C0-0E3A-0A45-845E-C250A9E4DA4B}" type="pres">
      <dgm:prSet presAssocID="{59DB7B64-0045-1948-BDD6-8E16C34C100B}" presName="node" presStyleLbl="node1" presStyleIdx="2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5C364C-54A2-4646-9836-64377986BABA}" type="pres">
      <dgm:prSet presAssocID="{24E8F6C9-934E-334F-BDAA-712E638BA192}" presName="sibTrans" presStyleLbl="bgSibTrans2D1" presStyleIdx="2" presStyleCnt="5"/>
      <dgm:spPr/>
      <dgm:t>
        <a:bodyPr/>
        <a:lstStyle/>
        <a:p>
          <a:endParaRPr lang="en-US"/>
        </a:p>
      </dgm:t>
    </dgm:pt>
    <dgm:pt modelId="{2C9D35A6-B0C6-8343-9077-55A3BB93F10B}" type="pres">
      <dgm:prSet presAssocID="{6230FE64-9D87-7F49-89A3-E38F83888CA6}" presName="compNode" presStyleCnt="0"/>
      <dgm:spPr/>
    </dgm:pt>
    <dgm:pt modelId="{43A953D0-5983-E94A-B598-7A4D3CA15284}" type="pres">
      <dgm:prSet presAssocID="{6230FE64-9D87-7F49-89A3-E38F83888CA6}" presName="dummyConnPt" presStyleCnt="0"/>
      <dgm:spPr/>
    </dgm:pt>
    <dgm:pt modelId="{0A9298EF-66DF-1C41-BEA0-559364370ECA}" type="pres">
      <dgm:prSet presAssocID="{6230FE64-9D87-7F49-89A3-E38F83888CA6}" presName="node" presStyleLbl="node1" presStyleIdx="3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218F8-988A-4E48-8466-E50B77952E49}" type="pres">
      <dgm:prSet presAssocID="{C27E5425-5603-FB44-B37D-88214811B682}" presName="sibTrans" presStyleLbl="bgSibTrans2D1" presStyleIdx="3" presStyleCnt="5"/>
      <dgm:spPr/>
      <dgm:t>
        <a:bodyPr/>
        <a:lstStyle/>
        <a:p>
          <a:endParaRPr lang="en-US"/>
        </a:p>
      </dgm:t>
    </dgm:pt>
    <dgm:pt modelId="{2034FB72-D1BC-FE46-8BD5-404E90EBD975}" type="pres">
      <dgm:prSet presAssocID="{05300FFB-5AA2-2543-A348-044F77651026}" presName="compNode" presStyleCnt="0"/>
      <dgm:spPr/>
    </dgm:pt>
    <dgm:pt modelId="{EB7E7801-F921-8249-87AA-117D3CC5D157}" type="pres">
      <dgm:prSet presAssocID="{05300FFB-5AA2-2543-A348-044F77651026}" presName="dummyConnPt" presStyleCnt="0"/>
      <dgm:spPr/>
    </dgm:pt>
    <dgm:pt modelId="{B47FB4F8-CF66-DC41-A173-6E2E1B02A116}" type="pres">
      <dgm:prSet presAssocID="{05300FFB-5AA2-2543-A348-044F77651026}" presName="node" presStyleLbl="node1" presStyleIdx="4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E1A8D5-1301-5A48-9E13-180E48D0C5F9}" type="pres">
      <dgm:prSet presAssocID="{7C08A364-8631-D945-A985-8B852E05542B}" presName="sibTrans" presStyleLbl="bgSibTrans2D1" presStyleIdx="4" presStyleCnt="5"/>
      <dgm:spPr/>
      <dgm:t>
        <a:bodyPr/>
        <a:lstStyle/>
        <a:p>
          <a:endParaRPr lang="en-US"/>
        </a:p>
      </dgm:t>
    </dgm:pt>
    <dgm:pt modelId="{F0FBE94B-F497-E443-B4D1-B7B0F93483C0}" type="pres">
      <dgm:prSet presAssocID="{9E8D27F4-EF84-D249-B677-40A6603DDE5A}" presName="compNode" presStyleCnt="0"/>
      <dgm:spPr/>
    </dgm:pt>
    <dgm:pt modelId="{23955B39-DB5E-A041-A45C-50F22BCC6579}" type="pres">
      <dgm:prSet presAssocID="{9E8D27F4-EF84-D249-B677-40A6603DDE5A}" presName="dummyConnPt" presStyleCnt="0"/>
      <dgm:spPr/>
    </dgm:pt>
    <dgm:pt modelId="{81E42FE8-2985-1540-9944-1709C1D4D77C}" type="pres">
      <dgm:prSet presAssocID="{9E8D27F4-EF84-D249-B677-40A6603DDE5A}" presName="node" presStyleLbl="node1" presStyleIdx="5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260B08-4745-6145-A916-1254077D7B65}" srcId="{0D17DFB3-39BD-274C-B42E-D39EBA9331D8}" destId="{6230FE64-9D87-7F49-89A3-E38F83888CA6}" srcOrd="3" destOrd="0" parTransId="{EC68DB70-8820-E540-8A29-C71AE7BC226D}" sibTransId="{C27E5425-5603-FB44-B37D-88214811B682}"/>
    <dgm:cxn modelId="{A94974FF-FD39-B740-97B8-9FEF889B65D4}" type="presOf" srcId="{7C08A364-8631-D945-A985-8B852E05542B}" destId="{52E1A8D5-1301-5A48-9E13-180E48D0C5F9}" srcOrd="0" destOrd="0" presId="urn:microsoft.com/office/officeart/2005/8/layout/bProcess4"/>
    <dgm:cxn modelId="{8D72DF42-8CFA-284D-9A4C-1D843AE5B0E1}" type="presOf" srcId="{59DB7B64-0045-1948-BDD6-8E16C34C100B}" destId="{4D1B66C0-0E3A-0A45-845E-C250A9E4DA4B}" srcOrd="0" destOrd="0" presId="urn:microsoft.com/office/officeart/2005/8/layout/bProcess4"/>
    <dgm:cxn modelId="{1EA5F081-4CA3-D64E-90EF-BD16DD1A3B13}" type="presOf" srcId="{C4265E04-17AD-4348-9FDC-E20AAEC7FA3F}" destId="{C5273CE9-9805-A541-BD34-A3B000382CC9}" srcOrd="0" destOrd="0" presId="urn:microsoft.com/office/officeart/2005/8/layout/bProcess4"/>
    <dgm:cxn modelId="{2F0154B7-9016-9F4F-87BC-9B4B5DDE6186}" type="presOf" srcId="{C27E5425-5603-FB44-B37D-88214811B682}" destId="{A4E218F8-988A-4E48-8466-E50B77952E49}" srcOrd="0" destOrd="0" presId="urn:microsoft.com/office/officeart/2005/8/layout/bProcess4"/>
    <dgm:cxn modelId="{08BFC2E6-AC2F-E14D-8428-A3208463B30F}" type="presOf" srcId="{0D17DFB3-39BD-274C-B42E-D39EBA9331D8}" destId="{7AE0E258-6E1F-814F-A0EB-08691796B355}" srcOrd="0" destOrd="0" presId="urn:microsoft.com/office/officeart/2005/8/layout/bProcess4"/>
    <dgm:cxn modelId="{95CB7653-A420-E54B-B2DD-F491C5BF1FE8}" srcId="{0D17DFB3-39BD-274C-B42E-D39EBA9331D8}" destId="{9E8D27F4-EF84-D249-B677-40A6603DDE5A}" srcOrd="5" destOrd="0" parTransId="{262549FD-D444-A84B-9D06-4953506FDA2F}" sibTransId="{8F13B4BB-4285-0646-BB2A-DA3F79C3B2B4}"/>
    <dgm:cxn modelId="{7F8DC67C-F53C-1141-A2C4-1D6A040C5ED7}" type="presOf" srcId="{6230FE64-9D87-7F49-89A3-E38F83888CA6}" destId="{0A9298EF-66DF-1C41-BEA0-559364370ECA}" srcOrd="0" destOrd="0" presId="urn:microsoft.com/office/officeart/2005/8/layout/bProcess4"/>
    <dgm:cxn modelId="{B7CDC4BA-F885-944D-9EE5-80CB4CF6CAF0}" type="presOf" srcId="{24E8F6C9-934E-334F-BDAA-712E638BA192}" destId="{A15C364C-54A2-4646-9836-64377986BABA}" srcOrd="0" destOrd="0" presId="urn:microsoft.com/office/officeart/2005/8/layout/bProcess4"/>
    <dgm:cxn modelId="{A6F77393-67E0-C941-AEBD-5F3728130401}" type="presOf" srcId="{4A87B923-77EE-2349-9CEF-A3409DA5BC23}" destId="{E5CEF93D-02E4-E14A-BCB9-5634C32D77E7}" srcOrd="0" destOrd="0" presId="urn:microsoft.com/office/officeart/2005/8/layout/bProcess4"/>
    <dgm:cxn modelId="{22463A6B-3AAF-E54F-8D61-2F03E917D555}" srcId="{0D17DFB3-39BD-274C-B42E-D39EBA9331D8}" destId="{05300FFB-5AA2-2543-A348-044F77651026}" srcOrd="4" destOrd="0" parTransId="{6ABFDC6C-CB54-1347-843C-541001B1A006}" sibTransId="{7C08A364-8631-D945-A985-8B852E05542B}"/>
    <dgm:cxn modelId="{A39B970E-408F-2547-B18B-B7E0D3FF34F3}" type="presOf" srcId="{9E8D27F4-EF84-D249-B677-40A6603DDE5A}" destId="{81E42FE8-2985-1540-9944-1709C1D4D77C}" srcOrd="0" destOrd="0" presId="urn:microsoft.com/office/officeart/2005/8/layout/bProcess4"/>
    <dgm:cxn modelId="{CAB7FCD9-12D8-F244-9116-49D1FA06EC8D}" type="presOf" srcId="{C9330FC2-F100-D84B-B62F-BEFCE095FFC6}" destId="{2673BBFA-B706-A54E-88C6-813DCCF18181}" srcOrd="0" destOrd="0" presId="urn:microsoft.com/office/officeart/2005/8/layout/bProcess4"/>
    <dgm:cxn modelId="{2DF59CBF-20B6-3848-88C0-2D0777E1418A}" srcId="{0D17DFB3-39BD-274C-B42E-D39EBA9331D8}" destId="{4A87B923-77EE-2349-9CEF-A3409DA5BC23}" srcOrd="0" destOrd="0" parTransId="{1C679B79-B1D8-A440-89BB-F01DAE48AFFB}" sibTransId="{9DEB9463-B2F7-4841-A9B5-FC30F4DF9AD8}"/>
    <dgm:cxn modelId="{81543D38-ACF5-A248-8D24-334D9B4EB9A7}" type="presOf" srcId="{9DEB9463-B2F7-4841-A9B5-FC30F4DF9AD8}" destId="{3B55BC9D-BEB7-4649-8CE3-6A701D1D7888}" srcOrd="0" destOrd="0" presId="urn:microsoft.com/office/officeart/2005/8/layout/bProcess4"/>
    <dgm:cxn modelId="{18DC82FF-985A-3545-8817-33D8B6F409DC}" type="presOf" srcId="{05300FFB-5AA2-2543-A348-044F77651026}" destId="{B47FB4F8-CF66-DC41-A173-6E2E1B02A116}" srcOrd="0" destOrd="0" presId="urn:microsoft.com/office/officeart/2005/8/layout/bProcess4"/>
    <dgm:cxn modelId="{C1056853-B80E-7F4C-ABD2-1114465F9476}" srcId="{0D17DFB3-39BD-274C-B42E-D39EBA9331D8}" destId="{C4265E04-17AD-4348-9FDC-E20AAEC7FA3F}" srcOrd="1" destOrd="0" parTransId="{06247F9B-ACA6-F248-AE17-F1451377924A}" sibTransId="{C9330FC2-F100-D84B-B62F-BEFCE095FFC6}"/>
    <dgm:cxn modelId="{35720059-2B81-E948-A19B-9D1CD3D52907}" srcId="{0D17DFB3-39BD-274C-B42E-D39EBA9331D8}" destId="{59DB7B64-0045-1948-BDD6-8E16C34C100B}" srcOrd="2" destOrd="0" parTransId="{96F0F92B-1BF8-9A48-992A-5CFA9D5C786D}" sibTransId="{24E8F6C9-934E-334F-BDAA-712E638BA192}"/>
    <dgm:cxn modelId="{BA8EED29-215C-3340-AC7B-AFC27B27859B}" type="presParOf" srcId="{7AE0E258-6E1F-814F-A0EB-08691796B355}" destId="{EB140D66-8B43-234A-947C-B89D4B47D4CA}" srcOrd="0" destOrd="0" presId="urn:microsoft.com/office/officeart/2005/8/layout/bProcess4"/>
    <dgm:cxn modelId="{204E0840-0257-CD43-87CB-F3669E9C2D85}" type="presParOf" srcId="{EB140D66-8B43-234A-947C-B89D4B47D4CA}" destId="{0EC5546C-F38A-A642-A695-B99191512F76}" srcOrd="0" destOrd="0" presId="urn:microsoft.com/office/officeart/2005/8/layout/bProcess4"/>
    <dgm:cxn modelId="{970809DB-0B69-F84A-8BDC-AD55A51FA718}" type="presParOf" srcId="{EB140D66-8B43-234A-947C-B89D4B47D4CA}" destId="{E5CEF93D-02E4-E14A-BCB9-5634C32D77E7}" srcOrd="1" destOrd="0" presId="urn:microsoft.com/office/officeart/2005/8/layout/bProcess4"/>
    <dgm:cxn modelId="{715B7B60-5352-F942-BEB5-5C491F412A9D}" type="presParOf" srcId="{7AE0E258-6E1F-814F-A0EB-08691796B355}" destId="{3B55BC9D-BEB7-4649-8CE3-6A701D1D7888}" srcOrd="1" destOrd="0" presId="urn:microsoft.com/office/officeart/2005/8/layout/bProcess4"/>
    <dgm:cxn modelId="{B9C324C2-3408-0249-90C8-EB57DA72013A}" type="presParOf" srcId="{7AE0E258-6E1F-814F-A0EB-08691796B355}" destId="{A73DAB94-2565-954E-B1C0-0302EB26605D}" srcOrd="2" destOrd="0" presId="urn:microsoft.com/office/officeart/2005/8/layout/bProcess4"/>
    <dgm:cxn modelId="{FD9B1E7A-D4E3-484A-A534-EBA908FA2883}" type="presParOf" srcId="{A73DAB94-2565-954E-B1C0-0302EB26605D}" destId="{63E6EF2B-3996-9A43-B69F-5FAD1E4B8DEB}" srcOrd="0" destOrd="0" presId="urn:microsoft.com/office/officeart/2005/8/layout/bProcess4"/>
    <dgm:cxn modelId="{E4BF2547-75DA-4544-BBC9-2DC425F8506B}" type="presParOf" srcId="{A73DAB94-2565-954E-B1C0-0302EB26605D}" destId="{C5273CE9-9805-A541-BD34-A3B000382CC9}" srcOrd="1" destOrd="0" presId="urn:microsoft.com/office/officeart/2005/8/layout/bProcess4"/>
    <dgm:cxn modelId="{3C83FE44-9345-5342-A55B-04D8D14835B5}" type="presParOf" srcId="{7AE0E258-6E1F-814F-A0EB-08691796B355}" destId="{2673BBFA-B706-A54E-88C6-813DCCF18181}" srcOrd="3" destOrd="0" presId="urn:microsoft.com/office/officeart/2005/8/layout/bProcess4"/>
    <dgm:cxn modelId="{204F90B0-5AFB-5B4A-AB42-BE17848C6AB5}" type="presParOf" srcId="{7AE0E258-6E1F-814F-A0EB-08691796B355}" destId="{B235334B-D561-F54F-9A70-7AFAB8306833}" srcOrd="4" destOrd="0" presId="urn:microsoft.com/office/officeart/2005/8/layout/bProcess4"/>
    <dgm:cxn modelId="{99626DD8-33DB-344F-9E30-18FA5A6CAFCD}" type="presParOf" srcId="{B235334B-D561-F54F-9A70-7AFAB8306833}" destId="{85A35EBD-57AE-7444-A3B7-9D0BDF4AB25F}" srcOrd="0" destOrd="0" presId="urn:microsoft.com/office/officeart/2005/8/layout/bProcess4"/>
    <dgm:cxn modelId="{DEC18B47-61D1-D64C-A526-816C1158A2FD}" type="presParOf" srcId="{B235334B-D561-F54F-9A70-7AFAB8306833}" destId="{4D1B66C0-0E3A-0A45-845E-C250A9E4DA4B}" srcOrd="1" destOrd="0" presId="urn:microsoft.com/office/officeart/2005/8/layout/bProcess4"/>
    <dgm:cxn modelId="{3B22EC37-1757-F648-882E-CC012693C1F1}" type="presParOf" srcId="{7AE0E258-6E1F-814F-A0EB-08691796B355}" destId="{A15C364C-54A2-4646-9836-64377986BABA}" srcOrd="5" destOrd="0" presId="urn:microsoft.com/office/officeart/2005/8/layout/bProcess4"/>
    <dgm:cxn modelId="{71A9C9FD-D2FB-8549-8606-9E449744ABC7}" type="presParOf" srcId="{7AE0E258-6E1F-814F-A0EB-08691796B355}" destId="{2C9D35A6-B0C6-8343-9077-55A3BB93F10B}" srcOrd="6" destOrd="0" presId="urn:microsoft.com/office/officeart/2005/8/layout/bProcess4"/>
    <dgm:cxn modelId="{B1764F23-8285-8B46-9EB1-097B49F7F32E}" type="presParOf" srcId="{2C9D35A6-B0C6-8343-9077-55A3BB93F10B}" destId="{43A953D0-5983-E94A-B598-7A4D3CA15284}" srcOrd="0" destOrd="0" presId="urn:microsoft.com/office/officeart/2005/8/layout/bProcess4"/>
    <dgm:cxn modelId="{3F2FD9C2-A33A-6A4F-9C1B-0DC457817441}" type="presParOf" srcId="{2C9D35A6-B0C6-8343-9077-55A3BB93F10B}" destId="{0A9298EF-66DF-1C41-BEA0-559364370ECA}" srcOrd="1" destOrd="0" presId="urn:microsoft.com/office/officeart/2005/8/layout/bProcess4"/>
    <dgm:cxn modelId="{3AFEC623-BAF2-214F-AB18-48C2105B3B01}" type="presParOf" srcId="{7AE0E258-6E1F-814F-A0EB-08691796B355}" destId="{A4E218F8-988A-4E48-8466-E50B77952E49}" srcOrd="7" destOrd="0" presId="urn:microsoft.com/office/officeart/2005/8/layout/bProcess4"/>
    <dgm:cxn modelId="{28115858-89A2-6C44-8BA9-FA1CE82D16BE}" type="presParOf" srcId="{7AE0E258-6E1F-814F-A0EB-08691796B355}" destId="{2034FB72-D1BC-FE46-8BD5-404E90EBD975}" srcOrd="8" destOrd="0" presId="urn:microsoft.com/office/officeart/2005/8/layout/bProcess4"/>
    <dgm:cxn modelId="{6E3DD4C4-9B6E-5841-9EA2-FBB5CB0F4B36}" type="presParOf" srcId="{2034FB72-D1BC-FE46-8BD5-404E90EBD975}" destId="{EB7E7801-F921-8249-87AA-117D3CC5D157}" srcOrd="0" destOrd="0" presId="urn:microsoft.com/office/officeart/2005/8/layout/bProcess4"/>
    <dgm:cxn modelId="{BEB23068-B570-1440-837B-6F2B00C5536B}" type="presParOf" srcId="{2034FB72-D1BC-FE46-8BD5-404E90EBD975}" destId="{B47FB4F8-CF66-DC41-A173-6E2E1B02A116}" srcOrd="1" destOrd="0" presId="urn:microsoft.com/office/officeart/2005/8/layout/bProcess4"/>
    <dgm:cxn modelId="{0FCCEA2D-DF17-2A4B-83BB-C3F48414A9E0}" type="presParOf" srcId="{7AE0E258-6E1F-814F-A0EB-08691796B355}" destId="{52E1A8D5-1301-5A48-9E13-180E48D0C5F9}" srcOrd="9" destOrd="0" presId="urn:microsoft.com/office/officeart/2005/8/layout/bProcess4"/>
    <dgm:cxn modelId="{7E4998A7-4B35-4642-8075-61750EAC52AF}" type="presParOf" srcId="{7AE0E258-6E1F-814F-A0EB-08691796B355}" destId="{F0FBE94B-F497-E443-B4D1-B7B0F93483C0}" srcOrd="10" destOrd="0" presId="urn:microsoft.com/office/officeart/2005/8/layout/bProcess4"/>
    <dgm:cxn modelId="{3E2429BD-D8E8-4A4C-B199-1CFE34443F90}" type="presParOf" srcId="{F0FBE94B-F497-E443-B4D1-B7B0F93483C0}" destId="{23955B39-DB5E-A041-A45C-50F22BCC6579}" srcOrd="0" destOrd="0" presId="urn:microsoft.com/office/officeart/2005/8/layout/bProcess4"/>
    <dgm:cxn modelId="{47DBE875-1332-0E43-B4CE-5B469A46628B}" type="presParOf" srcId="{F0FBE94B-F497-E443-B4D1-B7B0F93483C0}" destId="{81E42FE8-2985-1540-9944-1709C1D4D77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10765D-81D4-B544-AAB0-AD389DF7E27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E748F2-7825-8745-8722-4DD3E5003A2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distribution</a:t>
          </a:r>
          <a:endParaRPr lang="en-US" dirty="0">
            <a:solidFill>
              <a:schemeClr val="bg1"/>
            </a:solidFill>
          </a:endParaRPr>
        </a:p>
      </dgm:t>
    </dgm:pt>
    <dgm:pt modelId="{6FF17B5A-1E11-9C46-8BC4-F4A6B1FC5148}" type="parTrans" cxnId="{2E5FB9E4-C986-274B-B87B-780475783349}">
      <dgm:prSet/>
      <dgm:spPr/>
      <dgm:t>
        <a:bodyPr/>
        <a:lstStyle/>
        <a:p>
          <a:endParaRPr lang="en-US"/>
        </a:p>
      </dgm:t>
    </dgm:pt>
    <dgm:pt modelId="{A875E2FB-77A6-A041-8CFB-D1C1EABE121C}" type="sibTrans" cxnId="{2E5FB9E4-C986-274B-B87B-780475783349}">
      <dgm:prSet/>
      <dgm:spPr/>
      <dgm:t>
        <a:bodyPr/>
        <a:lstStyle/>
        <a:p>
          <a:endParaRPr lang="en-US"/>
        </a:p>
      </dgm:t>
    </dgm:pt>
    <dgm:pt modelId="{A5AE48E8-F0D1-BB44-97C5-FAFCC92BE8D2}">
      <dgm:prSet/>
      <dgm:spPr/>
      <dgm:t>
        <a:bodyPr/>
        <a:lstStyle/>
        <a:p>
          <a:r>
            <a:rPr lang="en-US" dirty="0" smtClean="0"/>
            <a:t>the primary service used by stations to exchange </a:t>
          </a:r>
          <a:r>
            <a:rPr lang="en-US" dirty="0" err="1" smtClean="0"/>
            <a:t>MPDUs</a:t>
          </a:r>
          <a:r>
            <a:rPr lang="en-US" dirty="0" smtClean="0"/>
            <a:t> when the  </a:t>
          </a:r>
          <a:r>
            <a:rPr lang="en-US" dirty="0" err="1" smtClean="0"/>
            <a:t>MPDUs</a:t>
          </a:r>
          <a:r>
            <a:rPr lang="en-US" dirty="0" smtClean="0"/>
            <a:t> must traverse the DS to get from a station in one BSS to a station in another BSS</a:t>
          </a:r>
        </a:p>
      </dgm:t>
    </dgm:pt>
    <dgm:pt modelId="{EBB9882F-B476-3E42-BDD8-9F79A83A136C}" type="parTrans" cxnId="{3F4C7C80-1CA2-5E41-B595-E44C8C1B704C}">
      <dgm:prSet/>
      <dgm:spPr/>
      <dgm:t>
        <a:bodyPr/>
        <a:lstStyle/>
        <a:p>
          <a:endParaRPr lang="en-US"/>
        </a:p>
      </dgm:t>
    </dgm:pt>
    <dgm:pt modelId="{4E86DAD5-6872-6347-A2E8-54D279C3DE33}" type="sibTrans" cxnId="{3F4C7C80-1CA2-5E41-B595-E44C8C1B704C}">
      <dgm:prSet/>
      <dgm:spPr/>
      <dgm:t>
        <a:bodyPr/>
        <a:lstStyle/>
        <a:p>
          <a:endParaRPr lang="en-US"/>
        </a:p>
      </dgm:t>
    </dgm:pt>
    <dgm:pt modelId="{7986AB96-648B-9941-9CDF-C99963F6BC7E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integration</a:t>
          </a:r>
        </a:p>
      </dgm:t>
    </dgm:pt>
    <dgm:pt modelId="{8A6F72F5-F339-4048-B519-75A2B1F15A4E}" type="parTrans" cxnId="{594D5832-564B-5B40-8A75-BCF89B634079}">
      <dgm:prSet/>
      <dgm:spPr/>
      <dgm:t>
        <a:bodyPr/>
        <a:lstStyle/>
        <a:p>
          <a:endParaRPr lang="en-US"/>
        </a:p>
      </dgm:t>
    </dgm:pt>
    <dgm:pt modelId="{88D250CC-76AF-F14B-808D-4FD20A6DD88F}" type="sibTrans" cxnId="{594D5832-564B-5B40-8A75-BCF89B634079}">
      <dgm:prSet/>
      <dgm:spPr/>
      <dgm:t>
        <a:bodyPr/>
        <a:lstStyle/>
        <a:p>
          <a:endParaRPr lang="en-US"/>
        </a:p>
      </dgm:t>
    </dgm:pt>
    <dgm:pt modelId="{BE6C5D77-43F0-0E42-8EEB-A94CE4E54F6F}">
      <dgm:prSet/>
      <dgm:spPr/>
      <dgm:t>
        <a:bodyPr/>
        <a:lstStyle/>
        <a:p>
          <a:r>
            <a:rPr lang="en-US" smtClean="0"/>
            <a:t>enables transfer of data between a station on an IEEE 802.11 LAN and a station on an integrated IEEE 802x LAN</a:t>
          </a:r>
          <a:endParaRPr lang="en-US" dirty="0" smtClean="0"/>
        </a:p>
      </dgm:t>
    </dgm:pt>
    <dgm:pt modelId="{BA3452E6-E72C-3C4C-8A92-3B7A990908B2}" type="parTrans" cxnId="{CC72A201-ECCC-1942-9BA8-C2DD1D752C97}">
      <dgm:prSet/>
      <dgm:spPr/>
      <dgm:t>
        <a:bodyPr/>
        <a:lstStyle/>
        <a:p>
          <a:endParaRPr lang="en-US"/>
        </a:p>
      </dgm:t>
    </dgm:pt>
    <dgm:pt modelId="{ADB05AC1-C402-284E-A4B6-C739D315842A}" type="sibTrans" cxnId="{CC72A201-ECCC-1942-9BA8-C2DD1D752C97}">
      <dgm:prSet/>
      <dgm:spPr/>
      <dgm:t>
        <a:bodyPr/>
        <a:lstStyle/>
        <a:p>
          <a:endParaRPr lang="en-US"/>
        </a:p>
      </dgm:t>
    </dgm:pt>
    <dgm:pt modelId="{E21DBE4C-8029-044C-8D66-00EF1DAF409F}">
      <dgm:prSet/>
      <dgm:spPr/>
      <dgm:t>
        <a:bodyPr/>
        <a:lstStyle/>
        <a:p>
          <a:r>
            <a:rPr lang="en-US" smtClean="0"/>
            <a:t>service enables transfer of data between a station on an IEEE 802.11 LAN and a station on an integrated IEEE 802.x LAN</a:t>
          </a:r>
          <a:endParaRPr lang="en-US" dirty="0" smtClean="0"/>
        </a:p>
      </dgm:t>
    </dgm:pt>
    <dgm:pt modelId="{DFDB4D66-A143-FC46-B978-0436A7EA8337}" type="parTrans" cxnId="{7D982019-8A4C-6B4A-810E-53D67FA042D9}">
      <dgm:prSet/>
      <dgm:spPr/>
      <dgm:t>
        <a:bodyPr/>
        <a:lstStyle/>
        <a:p>
          <a:endParaRPr lang="en-US"/>
        </a:p>
      </dgm:t>
    </dgm:pt>
    <dgm:pt modelId="{7AA2AB8A-EE74-4047-96BB-9F131D84FCF9}" type="sibTrans" cxnId="{7D982019-8A4C-6B4A-810E-53D67FA042D9}">
      <dgm:prSet/>
      <dgm:spPr/>
      <dgm:t>
        <a:bodyPr/>
        <a:lstStyle/>
        <a:p>
          <a:endParaRPr lang="en-US"/>
        </a:p>
      </dgm:t>
    </dgm:pt>
    <dgm:pt modelId="{CFA3FD97-8CAA-4042-A93C-F58FBAD81292}" type="pres">
      <dgm:prSet presAssocID="{EF10765D-81D4-B544-AAB0-AD389DF7E27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C79456-93D1-9740-9F33-96CE739606B6}" type="pres">
      <dgm:prSet presAssocID="{C8E748F2-7825-8745-8722-4DD3E5003A24}" presName="linNode" presStyleCnt="0"/>
      <dgm:spPr/>
    </dgm:pt>
    <dgm:pt modelId="{F542A4FB-4B7E-4243-AFEB-046331542B53}" type="pres">
      <dgm:prSet presAssocID="{C8E748F2-7825-8745-8722-4DD3E5003A24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2BE455-A5C1-A348-8992-C25171E50576}" type="pres">
      <dgm:prSet presAssocID="{C8E748F2-7825-8745-8722-4DD3E5003A24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117272-680C-F046-8EA6-D382AF0AA1A6}" type="pres">
      <dgm:prSet presAssocID="{A875E2FB-77A6-A041-8CFB-D1C1EABE121C}" presName="sp" presStyleCnt="0"/>
      <dgm:spPr/>
    </dgm:pt>
    <dgm:pt modelId="{3E77BA3A-9F40-3F45-9792-2CA40E5E716D}" type="pres">
      <dgm:prSet presAssocID="{7986AB96-648B-9941-9CDF-C99963F6BC7E}" presName="linNode" presStyleCnt="0"/>
      <dgm:spPr/>
    </dgm:pt>
    <dgm:pt modelId="{109846DE-19BC-7040-BF99-24ED037194E3}" type="pres">
      <dgm:prSet presAssocID="{7986AB96-648B-9941-9CDF-C99963F6BC7E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84B9D7-67A2-4B47-8772-428251F9BC42}" type="pres">
      <dgm:prSet presAssocID="{7986AB96-648B-9941-9CDF-C99963F6BC7E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72A201-ECCC-1942-9BA8-C2DD1D752C97}" srcId="{7986AB96-648B-9941-9CDF-C99963F6BC7E}" destId="{BE6C5D77-43F0-0E42-8EEB-A94CE4E54F6F}" srcOrd="0" destOrd="0" parTransId="{BA3452E6-E72C-3C4C-8A92-3B7A990908B2}" sibTransId="{ADB05AC1-C402-284E-A4B6-C739D315842A}"/>
    <dgm:cxn modelId="{8CDF918B-A291-DD44-BE71-8112AACC6530}" type="presOf" srcId="{E21DBE4C-8029-044C-8D66-00EF1DAF409F}" destId="{8084B9D7-67A2-4B47-8772-428251F9BC42}" srcOrd="0" destOrd="1" presId="urn:microsoft.com/office/officeart/2005/8/layout/vList5"/>
    <dgm:cxn modelId="{9F1935E0-08CA-5F4F-AC1A-DBE496042E9D}" type="presOf" srcId="{7986AB96-648B-9941-9CDF-C99963F6BC7E}" destId="{109846DE-19BC-7040-BF99-24ED037194E3}" srcOrd="0" destOrd="0" presId="urn:microsoft.com/office/officeart/2005/8/layout/vList5"/>
    <dgm:cxn modelId="{6D7B69E0-7225-BE48-ACFE-B4104BAE0CCC}" type="presOf" srcId="{C8E748F2-7825-8745-8722-4DD3E5003A24}" destId="{F542A4FB-4B7E-4243-AFEB-046331542B53}" srcOrd="0" destOrd="0" presId="urn:microsoft.com/office/officeart/2005/8/layout/vList5"/>
    <dgm:cxn modelId="{3F4C7C80-1CA2-5E41-B595-E44C8C1B704C}" srcId="{C8E748F2-7825-8745-8722-4DD3E5003A24}" destId="{A5AE48E8-F0D1-BB44-97C5-FAFCC92BE8D2}" srcOrd="0" destOrd="0" parTransId="{EBB9882F-B476-3E42-BDD8-9F79A83A136C}" sibTransId="{4E86DAD5-6872-6347-A2E8-54D279C3DE33}"/>
    <dgm:cxn modelId="{862680D7-54FF-B64C-8C61-EEE70A489D61}" type="presOf" srcId="{A5AE48E8-F0D1-BB44-97C5-FAFCC92BE8D2}" destId="{6A2BE455-A5C1-A348-8992-C25171E50576}" srcOrd="0" destOrd="0" presId="urn:microsoft.com/office/officeart/2005/8/layout/vList5"/>
    <dgm:cxn modelId="{594D5832-564B-5B40-8A75-BCF89B634079}" srcId="{EF10765D-81D4-B544-AAB0-AD389DF7E279}" destId="{7986AB96-648B-9941-9CDF-C99963F6BC7E}" srcOrd="1" destOrd="0" parTransId="{8A6F72F5-F339-4048-B519-75A2B1F15A4E}" sibTransId="{88D250CC-76AF-F14B-808D-4FD20A6DD88F}"/>
    <dgm:cxn modelId="{B8E6A6BF-70EE-A744-A40E-F1053EAAF534}" type="presOf" srcId="{EF10765D-81D4-B544-AAB0-AD389DF7E279}" destId="{CFA3FD97-8CAA-4042-A93C-F58FBAD81292}" srcOrd="0" destOrd="0" presId="urn:microsoft.com/office/officeart/2005/8/layout/vList5"/>
    <dgm:cxn modelId="{090AC1F4-9E84-CB4B-BF02-CD9E779D36D5}" type="presOf" srcId="{BE6C5D77-43F0-0E42-8EEB-A94CE4E54F6F}" destId="{8084B9D7-67A2-4B47-8772-428251F9BC42}" srcOrd="0" destOrd="0" presId="urn:microsoft.com/office/officeart/2005/8/layout/vList5"/>
    <dgm:cxn modelId="{2E5FB9E4-C986-274B-B87B-780475783349}" srcId="{EF10765D-81D4-B544-AAB0-AD389DF7E279}" destId="{C8E748F2-7825-8745-8722-4DD3E5003A24}" srcOrd="0" destOrd="0" parTransId="{6FF17B5A-1E11-9C46-8BC4-F4A6B1FC5148}" sibTransId="{A875E2FB-77A6-A041-8CFB-D1C1EABE121C}"/>
    <dgm:cxn modelId="{7D982019-8A4C-6B4A-810E-53D67FA042D9}" srcId="{7986AB96-648B-9941-9CDF-C99963F6BC7E}" destId="{E21DBE4C-8029-044C-8D66-00EF1DAF409F}" srcOrd="1" destOrd="0" parTransId="{DFDB4D66-A143-FC46-B978-0436A7EA8337}" sibTransId="{7AA2AB8A-EE74-4047-96BB-9F131D84FCF9}"/>
    <dgm:cxn modelId="{649D9940-3F41-DB49-BC8C-43284CBCBE39}" type="presParOf" srcId="{CFA3FD97-8CAA-4042-A93C-F58FBAD81292}" destId="{8CC79456-93D1-9740-9F33-96CE739606B6}" srcOrd="0" destOrd="0" presId="urn:microsoft.com/office/officeart/2005/8/layout/vList5"/>
    <dgm:cxn modelId="{62C0CAB3-2C56-DB4C-8A09-5F2BEEF2BD00}" type="presParOf" srcId="{8CC79456-93D1-9740-9F33-96CE739606B6}" destId="{F542A4FB-4B7E-4243-AFEB-046331542B53}" srcOrd="0" destOrd="0" presId="urn:microsoft.com/office/officeart/2005/8/layout/vList5"/>
    <dgm:cxn modelId="{1AB3886C-0F6D-F641-A45A-04F0FF4C6EB1}" type="presParOf" srcId="{8CC79456-93D1-9740-9F33-96CE739606B6}" destId="{6A2BE455-A5C1-A348-8992-C25171E50576}" srcOrd="1" destOrd="0" presId="urn:microsoft.com/office/officeart/2005/8/layout/vList5"/>
    <dgm:cxn modelId="{1E256010-CB25-0144-A522-3E28645BDDC3}" type="presParOf" srcId="{CFA3FD97-8CAA-4042-A93C-F58FBAD81292}" destId="{62117272-680C-F046-8EA6-D382AF0AA1A6}" srcOrd="1" destOrd="0" presId="urn:microsoft.com/office/officeart/2005/8/layout/vList5"/>
    <dgm:cxn modelId="{2AF2DD49-094A-FA42-95AA-4D0B96CAD506}" type="presParOf" srcId="{CFA3FD97-8CAA-4042-A93C-F58FBAD81292}" destId="{3E77BA3A-9F40-3F45-9792-2CA40E5E716D}" srcOrd="2" destOrd="0" presId="urn:microsoft.com/office/officeart/2005/8/layout/vList5"/>
    <dgm:cxn modelId="{F0A81B1F-7B4A-A744-8896-5838037ECAE2}" type="presParOf" srcId="{3E77BA3A-9F40-3F45-9792-2CA40E5E716D}" destId="{109846DE-19BC-7040-BF99-24ED037194E3}" srcOrd="0" destOrd="0" presId="urn:microsoft.com/office/officeart/2005/8/layout/vList5"/>
    <dgm:cxn modelId="{C55A37F1-9233-9849-88A7-1877EC9564AC}" type="presParOf" srcId="{3E77BA3A-9F40-3F45-9792-2CA40E5E716D}" destId="{8084B9D7-67A2-4B47-8772-428251F9BC4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9B22D3-26A3-D041-BA8A-6F0084DB3EF4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39F774-E010-D84E-A829-F9213FBAF27A}">
      <dgm:prSet/>
      <dgm:spPr>
        <a:ln>
          <a:solidFill>
            <a:schemeClr val="accent2"/>
          </a:solidFill>
        </a:ln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pPr algn="ctr" rtl="0"/>
          <a:r>
            <a:rPr lang="en-US" b="1" dirty="0" smtClean="0">
              <a:solidFill>
                <a:schemeClr val="bg1"/>
              </a:solidFill>
            </a:rPr>
            <a:t>association  </a:t>
          </a:r>
          <a:endParaRPr lang="en-US" dirty="0">
            <a:solidFill>
              <a:schemeClr val="bg1"/>
            </a:solidFill>
          </a:endParaRPr>
        </a:p>
      </dgm:t>
    </dgm:pt>
    <dgm:pt modelId="{DEF90239-77FF-C04C-9250-3A51B171DE73}" type="parTrans" cxnId="{5776619B-EB4E-034A-95BE-C201AC53B5F4}">
      <dgm:prSet/>
      <dgm:spPr/>
      <dgm:t>
        <a:bodyPr/>
        <a:lstStyle/>
        <a:p>
          <a:endParaRPr lang="en-US"/>
        </a:p>
      </dgm:t>
    </dgm:pt>
    <dgm:pt modelId="{20153888-C6A1-864C-AED8-02948C8F463E}" type="sibTrans" cxnId="{5776619B-EB4E-034A-95BE-C201AC53B5F4}">
      <dgm:prSet/>
      <dgm:spPr/>
      <dgm:t>
        <a:bodyPr/>
        <a:lstStyle/>
        <a:p>
          <a:endParaRPr lang="en-US"/>
        </a:p>
      </dgm:t>
    </dgm:pt>
    <dgm:pt modelId="{6E12E72C-2E14-FF43-85B6-B72990FB4468}">
      <dgm:prSet custT="1"/>
      <dgm:spPr/>
      <dgm:t>
        <a:bodyPr/>
        <a:lstStyle/>
        <a:p>
          <a:pPr rtl="0"/>
          <a:r>
            <a:rPr lang="en-U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establishes an initial association between a station and an AP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06567E6-B380-A747-AD65-880AE3688705}" type="parTrans" cxnId="{42AF4375-92C2-F741-8547-CE27B5315B1A}">
      <dgm:prSet/>
      <dgm:spPr/>
      <dgm:t>
        <a:bodyPr/>
        <a:lstStyle/>
        <a:p>
          <a:endParaRPr lang="en-US"/>
        </a:p>
      </dgm:t>
    </dgm:pt>
    <dgm:pt modelId="{EEB1EF49-5103-DE4C-B10D-D747A8BEA1D6}" type="sibTrans" cxnId="{42AF4375-92C2-F741-8547-CE27B5315B1A}">
      <dgm:prSet/>
      <dgm:spPr/>
      <dgm:t>
        <a:bodyPr/>
        <a:lstStyle/>
        <a:p>
          <a:endParaRPr lang="en-US"/>
        </a:p>
      </dgm:t>
    </dgm:pt>
    <dgm:pt modelId="{9302CDF7-374A-034C-86D0-4682A2AE9F46}">
      <dgm:prSet/>
      <dgm:spPr>
        <a:ln>
          <a:solidFill>
            <a:schemeClr val="accent2"/>
          </a:solidFill>
        </a:ln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pPr algn="ctr" rtl="0"/>
          <a:r>
            <a:rPr lang="en-US" b="1" dirty="0" err="1" smtClean="0">
              <a:solidFill>
                <a:schemeClr val="bg1"/>
              </a:solidFill>
            </a:rPr>
            <a:t>reassociation</a:t>
          </a:r>
          <a:endParaRPr lang="en-US" b="1" dirty="0">
            <a:solidFill>
              <a:schemeClr val="bg1"/>
            </a:solidFill>
          </a:endParaRPr>
        </a:p>
      </dgm:t>
    </dgm:pt>
    <dgm:pt modelId="{B21337A6-B183-5647-9E69-E35B3D37BA3C}" type="parTrans" cxnId="{392CE275-DB86-E44E-984F-C9194E299F75}">
      <dgm:prSet/>
      <dgm:spPr/>
      <dgm:t>
        <a:bodyPr/>
        <a:lstStyle/>
        <a:p>
          <a:endParaRPr lang="en-US"/>
        </a:p>
      </dgm:t>
    </dgm:pt>
    <dgm:pt modelId="{AEE7598B-8759-9F4B-95B1-68206287FB2F}" type="sibTrans" cxnId="{392CE275-DB86-E44E-984F-C9194E299F75}">
      <dgm:prSet/>
      <dgm:spPr/>
      <dgm:t>
        <a:bodyPr/>
        <a:lstStyle/>
        <a:p>
          <a:endParaRPr lang="en-US"/>
        </a:p>
      </dgm:t>
    </dgm:pt>
    <dgm:pt modelId="{93B98D5D-DA6A-D344-89A3-8377D2C155E9}">
      <dgm:prSet custT="1"/>
      <dgm:spPr/>
      <dgm:t>
        <a:bodyPr/>
        <a:lstStyle/>
        <a:p>
          <a:pPr rtl="0"/>
          <a:r>
            <a:rPr lang="en-U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enables an established association to be transferred from one AP to another, allowing a mobile station to move from one BSS to another</a:t>
          </a:r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69BE90-DA32-274E-8D6A-86D731CFA512}" type="parTrans" cxnId="{22B3EA45-707D-CB43-B263-C0EF7FBA1B78}">
      <dgm:prSet/>
      <dgm:spPr/>
      <dgm:t>
        <a:bodyPr/>
        <a:lstStyle/>
        <a:p>
          <a:endParaRPr lang="en-US"/>
        </a:p>
      </dgm:t>
    </dgm:pt>
    <dgm:pt modelId="{BDA99702-6FA8-A14B-9E55-E6C45C5357CF}" type="sibTrans" cxnId="{22B3EA45-707D-CB43-B263-C0EF7FBA1B78}">
      <dgm:prSet/>
      <dgm:spPr/>
      <dgm:t>
        <a:bodyPr/>
        <a:lstStyle/>
        <a:p>
          <a:endParaRPr lang="en-US"/>
        </a:p>
      </dgm:t>
    </dgm:pt>
    <dgm:pt modelId="{7D9D15BE-6FC7-3A4A-B601-EBABF6D5BE26}">
      <dgm:prSet/>
      <dgm:spPr>
        <a:ln>
          <a:solidFill>
            <a:schemeClr val="accent2"/>
          </a:solidFill>
        </a:ln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pPr algn="ctr" rtl="0"/>
          <a:r>
            <a:rPr lang="en-US" b="1" dirty="0" smtClean="0">
              <a:solidFill>
                <a:schemeClr val="bg1"/>
              </a:solidFill>
            </a:rPr>
            <a:t>disassociation</a:t>
          </a:r>
          <a:endParaRPr lang="en-US" dirty="0">
            <a:solidFill>
              <a:schemeClr val="bg1"/>
            </a:solidFill>
          </a:endParaRPr>
        </a:p>
      </dgm:t>
    </dgm:pt>
    <dgm:pt modelId="{2B4B60A8-FB97-3240-BE79-49E544B91DD7}" type="parTrans" cxnId="{5B1C332F-07C6-9140-B20F-8C0E310F318D}">
      <dgm:prSet/>
      <dgm:spPr/>
      <dgm:t>
        <a:bodyPr/>
        <a:lstStyle/>
        <a:p>
          <a:endParaRPr lang="en-US"/>
        </a:p>
      </dgm:t>
    </dgm:pt>
    <dgm:pt modelId="{F9360C08-C1D7-BB44-B349-B0067BAEA49B}" type="sibTrans" cxnId="{5B1C332F-07C6-9140-B20F-8C0E310F318D}">
      <dgm:prSet/>
      <dgm:spPr/>
      <dgm:t>
        <a:bodyPr/>
        <a:lstStyle/>
        <a:p>
          <a:endParaRPr lang="en-US"/>
        </a:p>
      </dgm:t>
    </dgm:pt>
    <dgm:pt modelId="{EEBB01BA-C54F-E34C-9E40-ABE3035A3DB2}">
      <dgm:prSet custT="1"/>
      <dgm:spPr/>
      <dgm:t>
        <a:bodyPr/>
        <a:lstStyle/>
        <a:p>
          <a:pPr rtl="0"/>
          <a:r>
            <a:rPr lang="en-U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 notification from either a station or an AP that an existing association is terminated</a:t>
          </a:r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DC5011-99BD-BC4C-A435-AE0F14C7F290}" type="parTrans" cxnId="{3B9E6931-1A25-5441-807D-8C309505538C}">
      <dgm:prSet/>
      <dgm:spPr/>
      <dgm:t>
        <a:bodyPr/>
        <a:lstStyle/>
        <a:p>
          <a:endParaRPr lang="en-US"/>
        </a:p>
      </dgm:t>
    </dgm:pt>
    <dgm:pt modelId="{F4A8A825-FAD7-E440-BD42-F165FF0BD36C}" type="sibTrans" cxnId="{3B9E6931-1A25-5441-807D-8C309505538C}">
      <dgm:prSet/>
      <dgm:spPr/>
      <dgm:t>
        <a:bodyPr/>
        <a:lstStyle/>
        <a:p>
          <a:endParaRPr lang="en-US"/>
        </a:p>
      </dgm:t>
    </dgm:pt>
    <dgm:pt modelId="{521F5F57-0471-2546-8B70-13F583226FEB}" type="pres">
      <dgm:prSet presAssocID="{F79B22D3-26A3-D041-BA8A-6F0084DB3EF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51ED82-7E74-5F42-8E91-8D62DA38EAA3}" type="pres">
      <dgm:prSet presAssocID="{2339F774-E010-D84E-A829-F9213FBAF27A}" presName="parentText" presStyleLbl="node1" presStyleIdx="0" presStyleCnt="3" custScaleX="33334" custLinFactNeighborX="-29629" custLinFactNeighborY="3548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C24477-A4DC-7046-AD5C-FCE169CECE93}" type="pres">
      <dgm:prSet presAssocID="{2339F774-E010-D84E-A829-F9213FBAF27A}" presName="childText" presStyleLbl="revTx" presStyleIdx="0" presStyleCnt="3" custScaleX="42593" custScaleY="162925" custLinFactNeighborX="12963" custLinFactNeighborY="-799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3118B-48EE-3943-8AC6-4A4B37E1C882}" type="pres">
      <dgm:prSet presAssocID="{9302CDF7-374A-034C-86D0-4682A2AE9F46}" presName="parentText" presStyleLbl="node1" presStyleIdx="1" presStyleCnt="3" custScaleX="33332" custLinFactY="4639" custLinFactNeighborX="-25927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DD76B6-7EC9-B74C-AEB5-2533048092AC}" type="pres">
      <dgm:prSet presAssocID="{9302CDF7-374A-034C-86D0-4682A2AE9F46}" presName="childText" presStyleLbl="revTx" presStyleIdx="1" presStyleCnt="3" custScaleX="38889" custScaleY="318313" custLinFactNeighborX="15741" custLinFactNeighborY="-784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B4B37-7836-E047-BF46-94C49832A19C}" type="pres">
      <dgm:prSet presAssocID="{7D9D15BE-6FC7-3A4A-B601-EBABF6D5BE26}" presName="parentText" presStyleLbl="node1" presStyleIdx="2" presStyleCnt="3" custScaleX="35186" custLinFactNeighborX="-25000" custLinFactNeighborY="-37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905E0D-F1C5-2643-9075-B45EDC2E537D}" type="pres">
      <dgm:prSet presAssocID="{7D9D15BE-6FC7-3A4A-B601-EBABF6D5BE26}" presName="childText" presStyleLbl="revTx" presStyleIdx="2" presStyleCnt="3" custScaleX="50000" custScaleY="184809" custLinFactY="-17946" custLinFactNeighborX="21296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10211D-A145-F942-9984-18D7EA2BE2A8}" type="presOf" srcId="{6E12E72C-2E14-FF43-85B6-B72990FB4468}" destId="{C7C24477-A4DC-7046-AD5C-FCE169CECE93}" srcOrd="0" destOrd="0" presId="urn:microsoft.com/office/officeart/2005/8/layout/vList2"/>
    <dgm:cxn modelId="{392CE275-DB86-E44E-984F-C9194E299F75}" srcId="{F79B22D3-26A3-D041-BA8A-6F0084DB3EF4}" destId="{9302CDF7-374A-034C-86D0-4682A2AE9F46}" srcOrd="1" destOrd="0" parTransId="{B21337A6-B183-5647-9E69-E35B3D37BA3C}" sibTransId="{AEE7598B-8759-9F4B-95B1-68206287FB2F}"/>
    <dgm:cxn modelId="{825F0A48-B00E-FB42-A106-2F5F4FE6330B}" type="presOf" srcId="{F79B22D3-26A3-D041-BA8A-6F0084DB3EF4}" destId="{521F5F57-0471-2546-8B70-13F583226FEB}" srcOrd="0" destOrd="0" presId="urn:microsoft.com/office/officeart/2005/8/layout/vList2"/>
    <dgm:cxn modelId="{5776619B-EB4E-034A-95BE-C201AC53B5F4}" srcId="{F79B22D3-26A3-D041-BA8A-6F0084DB3EF4}" destId="{2339F774-E010-D84E-A829-F9213FBAF27A}" srcOrd="0" destOrd="0" parTransId="{DEF90239-77FF-C04C-9250-3A51B171DE73}" sibTransId="{20153888-C6A1-864C-AED8-02948C8F463E}"/>
    <dgm:cxn modelId="{D35B4CA0-0E5B-8A49-B073-0F0F657C80DA}" type="presOf" srcId="{93B98D5D-DA6A-D344-89A3-8377D2C155E9}" destId="{CBDD76B6-7EC9-B74C-AEB5-2533048092AC}" srcOrd="0" destOrd="0" presId="urn:microsoft.com/office/officeart/2005/8/layout/vList2"/>
    <dgm:cxn modelId="{3B9E6931-1A25-5441-807D-8C309505538C}" srcId="{7D9D15BE-6FC7-3A4A-B601-EBABF6D5BE26}" destId="{EEBB01BA-C54F-E34C-9E40-ABE3035A3DB2}" srcOrd="0" destOrd="0" parTransId="{ABDC5011-99BD-BC4C-A435-AE0F14C7F290}" sibTransId="{F4A8A825-FAD7-E440-BD42-F165FF0BD36C}"/>
    <dgm:cxn modelId="{566BEEB4-B647-CF4F-998C-CAB170FDDD95}" type="presOf" srcId="{7D9D15BE-6FC7-3A4A-B601-EBABF6D5BE26}" destId="{144B4B37-7836-E047-BF46-94C49832A19C}" srcOrd="0" destOrd="0" presId="urn:microsoft.com/office/officeart/2005/8/layout/vList2"/>
    <dgm:cxn modelId="{5B1C332F-07C6-9140-B20F-8C0E310F318D}" srcId="{F79B22D3-26A3-D041-BA8A-6F0084DB3EF4}" destId="{7D9D15BE-6FC7-3A4A-B601-EBABF6D5BE26}" srcOrd="2" destOrd="0" parTransId="{2B4B60A8-FB97-3240-BE79-49E544B91DD7}" sibTransId="{F9360C08-C1D7-BB44-B349-B0067BAEA49B}"/>
    <dgm:cxn modelId="{22B3EA45-707D-CB43-B263-C0EF7FBA1B78}" srcId="{9302CDF7-374A-034C-86D0-4682A2AE9F46}" destId="{93B98D5D-DA6A-D344-89A3-8377D2C155E9}" srcOrd="0" destOrd="0" parTransId="{4669BE90-DA32-274E-8D6A-86D731CFA512}" sibTransId="{BDA99702-6FA8-A14B-9E55-E6C45C5357CF}"/>
    <dgm:cxn modelId="{A9B4760C-2FC5-EC4A-9DCC-CBD031EBC26B}" type="presOf" srcId="{9302CDF7-374A-034C-86D0-4682A2AE9F46}" destId="{8B83118B-48EE-3943-8AC6-4A4B37E1C882}" srcOrd="0" destOrd="0" presId="urn:microsoft.com/office/officeart/2005/8/layout/vList2"/>
    <dgm:cxn modelId="{42AF4375-92C2-F741-8547-CE27B5315B1A}" srcId="{2339F774-E010-D84E-A829-F9213FBAF27A}" destId="{6E12E72C-2E14-FF43-85B6-B72990FB4468}" srcOrd="0" destOrd="0" parTransId="{B06567E6-B380-A747-AD65-880AE3688705}" sibTransId="{EEB1EF49-5103-DE4C-B10D-D747A8BEA1D6}"/>
    <dgm:cxn modelId="{7175B00C-2492-8C4A-B070-3ECE08DDCB92}" type="presOf" srcId="{EEBB01BA-C54F-E34C-9E40-ABE3035A3DB2}" destId="{A9905E0D-F1C5-2643-9075-B45EDC2E537D}" srcOrd="0" destOrd="0" presId="urn:microsoft.com/office/officeart/2005/8/layout/vList2"/>
    <dgm:cxn modelId="{BD105117-DB71-BF4C-AD23-BE18C86F2950}" type="presOf" srcId="{2339F774-E010-D84E-A829-F9213FBAF27A}" destId="{4651ED82-7E74-5F42-8E91-8D62DA38EAA3}" srcOrd="0" destOrd="0" presId="urn:microsoft.com/office/officeart/2005/8/layout/vList2"/>
    <dgm:cxn modelId="{64FB2823-AA9C-7042-AB23-FC4C6FE1EC04}" type="presParOf" srcId="{521F5F57-0471-2546-8B70-13F583226FEB}" destId="{4651ED82-7E74-5F42-8E91-8D62DA38EAA3}" srcOrd="0" destOrd="0" presId="urn:microsoft.com/office/officeart/2005/8/layout/vList2"/>
    <dgm:cxn modelId="{4EA626DD-5639-C54E-926D-9AB2A8A8FB0C}" type="presParOf" srcId="{521F5F57-0471-2546-8B70-13F583226FEB}" destId="{C7C24477-A4DC-7046-AD5C-FCE169CECE93}" srcOrd="1" destOrd="0" presId="urn:microsoft.com/office/officeart/2005/8/layout/vList2"/>
    <dgm:cxn modelId="{C96314ED-C14B-6E4D-B9B6-16412BCB2F93}" type="presParOf" srcId="{521F5F57-0471-2546-8B70-13F583226FEB}" destId="{8B83118B-48EE-3943-8AC6-4A4B37E1C882}" srcOrd="2" destOrd="0" presId="urn:microsoft.com/office/officeart/2005/8/layout/vList2"/>
    <dgm:cxn modelId="{918611F8-06D3-094D-BED2-3343A0ABC546}" type="presParOf" srcId="{521F5F57-0471-2546-8B70-13F583226FEB}" destId="{CBDD76B6-7EC9-B74C-AEB5-2533048092AC}" srcOrd="3" destOrd="0" presId="urn:microsoft.com/office/officeart/2005/8/layout/vList2"/>
    <dgm:cxn modelId="{12287D90-956D-D34A-B6A5-627B9D169B97}" type="presParOf" srcId="{521F5F57-0471-2546-8B70-13F583226FEB}" destId="{144B4B37-7836-E047-BF46-94C49832A19C}" srcOrd="4" destOrd="0" presId="urn:microsoft.com/office/officeart/2005/8/layout/vList2"/>
    <dgm:cxn modelId="{0062629C-E32C-7D45-8697-6CB2A3D00E4D}" type="presParOf" srcId="{521F5F57-0471-2546-8B70-13F583226FEB}" destId="{A9905E0D-F1C5-2643-9075-B45EDC2E537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5BC67D-268D-B946-A925-4CCBEB9B3D05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B70E60-B40C-724F-84B1-EB90E293D6BA}">
      <dgm:prSet phldrT="[Text]"/>
      <dgm:spPr/>
      <dgm:t>
        <a:bodyPr/>
        <a:lstStyle/>
        <a:p>
          <a:r>
            <a:rPr lang="en-US" b="1" i="0" dirty="0" smtClean="0">
              <a:solidFill>
                <a:schemeClr val="bg1"/>
              </a:solidFill>
            </a:rPr>
            <a:t>message integrity</a:t>
          </a:r>
          <a:endParaRPr lang="en-US" b="1" i="0" dirty="0">
            <a:solidFill>
              <a:schemeClr val="bg1"/>
            </a:solidFill>
          </a:endParaRPr>
        </a:p>
      </dgm:t>
    </dgm:pt>
    <dgm:pt modelId="{4B600473-820B-484C-B6B4-A231BD33FB8A}" type="parTrans" cxnId="{35B7D4B3-D38D-F045-94D3-280D74E4A119}">
      <dgm:prSet/>
      <dgm:spPr/>
      <dgm:t>
        <a:bodyPr/>
        <a:lstStyle/>
        <a:p>
          <a:endParaRPr lang="en-US"/>
        </a:p>
      </dgm:t>
    </dgm:pt>
    <dgm:pt modelId="{A22B4B59-78B5-1E40-B686-E94DAD575DBA}" type="sibTrans" cxnId="{35B7D4B3-D38D-F045-94D3-280D74E4A119}">
      <dgm:prSet/>
      <dgm:spPr/>
      <dgm:t>
        <a:bodyPr/>
        <a:lstStyle/>
        <a:p>
          <a:endParaRPr lang="en-US"/>
        </a:p>
      </dgm:t>
    </dgm:pt>
    <dgm:pt modelId="{CF50CB94-6FE8-2342-BBCA-570C23DB1461}">
      <dgm:prSet/>
      <dgm:spPr/>
      <dgm:t>
        <a:bodyPr/>
        <a:lstStyle/>
        <a:p>
          <a:r>
            <a:rPr lang="en-US" dirty="0" smtClean="0"/>
            <a:t>adds a message integrity code to the 802.11 MAC  frame after the data field</a:t>
          </a:r>
        </a:p>
      </dgm:t>
    </dgm:pt>
    <dgm:pt modelId="{1B2051CD-0DD0-1740-B7B1-D4E81FFE351F}" type="parTrans" cxnId="{2CFB1772-0925-A649-AD9F-3CEA6DACEF1B}">
      <dgm:prSet/>
      <dgm:spPr/>
      <dgm:t>
        <a:bodyPr/>
        <a:lstStyle/>
        <a:p>
          <a:endParaRPr lang="en-US"/>
        </a:p>
      </dgm:t>
    </dgm:pt>
    <dgm:pt modelId="{E369F400-CB40-0841-876A-F8F93BD30BF9}" type="sibTrans" cxnId="{2CFB1772-0925-A649-AD9F-3CEA6DACEF1B}">
      <dgm:prSet/>
      <dgm:spPr/>
      <dgm:t>
        <a:bodyPr/>
        <a:lstStyle/>
        <a:p>
          <a:endParaRPr lang="en-US"/>
        </a:p>
      </dgm:t>
    </dgm:pt>
    <dgm:pt modelId="{281DF281-A8E6-DE4E-9623-93620C5882A0}">
      <dgm:prSet/>
      <dgm:spPr/>
      <dgm:t>
        <a:bodyPr/>
        <a:lstStyle/>
        <a:p>
          <a:r>
            <a:rPr lang="en-US" b="1" i="0" dirty="0" smtClean="0">
              <a:solidFill>
                <a:schemeClr val="bg1"/>
              </a:solidFill>
            </a:rPr>
            <a:t>data confidentiality</a:t>
          </a:r>
        </a:p>
      </dgm:t>
    </dgm:pt>
    <dgm:pt modelId="{0E0CF98E-D344-4A4F-ACCB-7D3F1C3928D5}" type="parTrans" cxnId="{AA85A24E-FCDA-4D40-9A0B-AE343BEA2141}">
      <dgm:prSet/>
      <dgm:spPr/>
      <dgm:t>
        <a:bodyPr/>
        <a:lstStyle/>
        <a:p>
          <a:endParaRPr lang="en-US"/>
        </a:p>
      </dgm:t>
    </dgm:pt>
    <dgm:pt modelId="{4F270A44-C886-BF4B-A591-25ADA8D17014}" type="sibTrans" cxnId="{AA85A24E-FCDA-4D40-9A0B-AE343BEA2141}">
      <dgm:prSet/>
      <dgm:spPr/>
      <dgm:t>
        <a:bodyPr/>
        <a:lstStyle/>
        <a:p>
          <a:endParaRPr lang="en-US"/>
        </a:p>
      </dgm:t>
    </dgm:pt>
    <dgm:pt modelId="{E2693D04-DF37-7C47-BB2B-3F191ECE306A}">
      <dgm:prSet/>
      <dgm:spPr/>
      <dgm:t>
        <a:bodyPr/>
        <a:lstStyle/>
        <a:p>
          <a:r>
            <a:rPr lang="en-US" smtClean="0"/>
            <a:t>provided by encrypting the MPDU</a:t>
          </a:r>
          <a:endParaRPr lang="en-US" dirty="0" smtClean="0"/>
        </a:p>
      </dgm:t>
    </dgm:pt>
    <dgm:pt modelId="{FD9E9E9C-22D0-B54C-94D4-9AE71EF7DF68}" type="parTrans" cxnId="{51CD28E2-9899-B948-96FA-E991D65028A8}">
      <dgm:prSet/>
      <dgm:spPr/>
      <dgm:t>
        <a:bodyPr/>
        <a:lstStyle/>
        <a:p>
          <a:endParaRPr lang="en-US"/>
        </a:p>
      </dgm:t>
    </dgm:pt>
    <dgm:pt modelId="{42843E4C-837B-9140-967B-9DB67CD2BF94}" type="sibTrans" cxnId="{51CD28E2-9899-B948-96FA-E991D65028A8}">
      <dgm:prSet/>
      <dgm:spPr/>
      <dgm:t>
        <a:bodyPr/>
        <a:lstStyle/>
        <a:p>
          <a:endParaRPr lang="en-US"/>
        </a:p>
      </dgm:t>
    </dgm:pt>
    <dgm:pt modelId="{35FD6BD7-31C5-3749-9D94-F79CAAD4D55C}" type="pres">
      <dgm:prSet presAssocID="{D25BC67D-268D-B946-A925-4CCBEB9B3D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BCA5F82-2364-B744-8324-374AA89869E2}" type="pres">
      <dgm:prSet presAssocID="{CCB70E60-B40C-724F-84B1-EB90E293D6BA}" presName="root" presStyleCnt="0"/>
      <dgm:spPr/>
    </dgm:pt>
    <dgm:pt modelId="{87B56EC9-38AE-8A47-868D-FFFFB05B7534}" type="pres">
      <dgm:prSet presAssocID="{CCB70E60-B40C-724F-84B1-EB90E293D6BA}" presName="rootComposite" presStyleCnt="0"/>
      <dgm:spPr/>
    </dgm:pt>
    <dgm:pt modelId="{4AA5F255-25D9-164A-842B-7A0B72807004}" type="pres">
      <dgm:prSet presAssocID="{CCB70E60-B40C-724F-84B1-EB90E293D6BA}" presName="rootText" presStyleLbl="node1" presStyleIdx="0" presStyleCnt="2"/>
      <dgm:spPr/>
      <dgm:t>
        <a:bodyPr/>
        <a:lstStyle/>
        <a:p>
          <a:endParaRPr lang="en-US"/>
        </a:p>
      </dgm:t>
    </dgm:pt>
    <dgm:pt modelId="{C9BEDD1C-B0D1-FF4F-A58B-211B4EC7F245}" type="pres">
      <dgm:prSet presAssocID="{CCB70E60-B40C-724F-84B1-EB90E293D6BA}" presName="rootConnector" presStyleLbl="node1" presStyleIdx="0" presStyleCnt="2"/>
      <dgm:spPr/>
      <dgm:t>
        <a:bodyPr/>
        <a:lstStyle/>
        <a:p>
          <a:endParaRPr lang="en-US"/>
        </a:p>
      </dgm:t>
    </dgm:pt>
    <dgm:pt modelId="{2777F4B1-CF84-8C42-B728-457463644E0E}" type="pres">
      <dgm:prSet presAssocID="{CCB70E60-B40C-724F-84B1-EB90E293D6BA}" presName="childShape" presStyleCnt="0"/>
      <dgm:spPr/>
    </dgm:pt>
    <dgm:pt modelId="{9B6FAED8-8AC8-7B43-88E2-01574679CCF7}" type="pres">
      <dgm:prSet presAssocID="{1B2051CD-0DD0-1740-B7B1-D4E81FFE351F}" presName="Name13" presStyleLbl="parChTrans1D2" presStyleIdx="0" presStyleCnt="2"/>
      <dgm:spPr/>
      <dgm:t>
        <a:bodyPr/>
        <a:lstStyle/>
        <a:p>
          <a:endParaRPr lang="en-US"/>
        </a:p>
      </dgm:t>
    </dgm:pt>
    <dgm:pt modelId="{2C2DCC82-5FB1-D348-BA19-911C37CAF9FA}" type="pres">
      <dgm:prSet presAssocID="{CF50CB94-6FE8-2342-BBCA-570C23DB1461}" presName="childText" presStyleLbl="bgAcc1" presStyleIdx="0" presStyleCnt="2" custScaleX="114201" custScaleY="1523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B512F-5ABC-4543-A9DE-57CFBC083E0A}" type="pres">
      <dgm:prSet presAssocID="{281DF281-A8E6-DE4E-9623-93620C5882A0}" presName="root" presStyleCnt="0"/>
      <dgm:spPr/>
    </dgm:pt>
    <dgm:pt modelId="{B3F77753-8046-EF40-96D6-C43386787010}" type="pres">
      <dgm:prSet presAssocID="{281DF281-A8E6-DE4E-9623-93620C5882A0}" presName="rootComposite" presStyleCnt="0"/>
      <dgm:spPr/>
    </dgm:pt>
    <dgm:pt modelId="{1FE9D767-39EF-9349-8C74-98A53E11A0BF}" type="pres">
      <dgm:prSet presAssocID="{281DF281-A8E6-DE4E-9623-93620C5882A0}" presName="rootText" presStyleLbl="node1" presStyleIdx="1" presStyleCnt="2"/>
      <dgm:spPr/>
      <dgm:t>
        <a:bodyPr/>
        <a:lstStyle/>
        <a:p>
          <a:endParaRPr lang="en-US"/>
        </a:p>
      </dgm:t>
    </dgm:pt>
    <dgm:pt modelId="{23914FE1-43A8-684D-98B9-07F98C0D075E}" type="pres">
      <dgm:prSet presAssocID="{281DF281-A8E6-DE4E-9623-93620C5882A0}" presName="rootConnector" presStyleLbl="node1" presStyleIdx="1" presStyleCnt="2"/>
      <dgm:spPr/>
      <dgm:t>
        <a:bodyPr/>
        <a:lstStyle/>
        <a:p>
          <a:endParaRPr lang="en-US"/>
        </a:p>
      </dgm:t>
    </dgm:pt>
    <dgm:pt modelId="{0FF61C9E-5FA8-F648-8A72-CDFFA80DF1C8}" type="pres">
      <dgm:prSet presAssocID="{281DF281-A8E6-DE4E-9623-93620C5882A0}" presName="childShape" presStyleCnt="0"/>
      <dgm:spPr/>
    </dgm:pt>
    <dgm:pt modelId="{74A4BF55-75C6-9B45-97D6-2C533BD4A312}" type="pres">
      <dgm:prSet presAssocID="{FD9E9E9C-22D0-B54C-94D4-9AE71EF7DF68}" presName="Name13" presStyleLbl="parChTrans1D2" presStyleIdx="1" presStyleCnt="2"/>
      <dgm:spPr/>
      <dgm:t>
        <a:bodyPr/>
        <a:lstStyle/>
        <a:p>
          <a:endParaRPr lang="en-US"/>
        </a:p>
      </dgm:t>
    </dgm:pt>
    <dgm:pt modelId="{06F5B9D7-EA92-884F-BB9E-92875D69FB65}" type="pres">
      <dgm:prSet presAssocID="{E2693D04-DF37-7C47-BB2B-3F191ECE306A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03BAF6-9683-D242-A231-288B957ABE2A}" type="presOf" srcId="{281DF281-A8E6-DE4E-9623-93620C5882A0}" destId="{23914FE1-43A8-684D-98B9-07F98C0D075E}" srcOrd="1" destOrd="0" presId="urn:microsoft.com/office/officeart/2005/8/layout/hierarchy3"/>
    <dgm:cxn modelId="{35B7D4B3-D38D-F045-94D3-280D74E4A119}" srcId="{D25BC67D-268D-B946-A925-4CCBEB9B3D05}" destId="{CCB70E60-B40C-724F-84B1-EB90E293D6BA}" srcOrd="0" destOrd="0" parTransId="{4B600473-820B-484C-B6B4-A231BD33FB8A}" sibTransId="{A22B4B59-78B5-1E40-B686-E94DAD575DBA}"/>
    <dgm:cxn modelId="{6DDA6546-A14B-B840-9BC6-514B5176F4BE}" type="presOf" srcId="{CCB70E60-B40C-724F-84B1-EB90E293D6BA}" destId="{4AA5F255-25D9-164A-842B-7A0B72807004}" srcOrd="0" destOrd="0" presId="urn:microsoft.com/office/officeart/2005/8/layout/hierarchy3"/>
    <dgm:cxn modelId="{9CC0DDD2-E00F-734F-8188-F629455B37E6}" type="presOf" srcId="{D25BC67D-268D-B946-A925-4CCBEB9B3D05}" destId="{35FD6BD7-31C5-3749-9D94-F79CAAD4D55C}" srcOrd="0" destOrd="0" presId="urn:microsoft.com/office/officeart/2005/8/layout/hierarchy3"/>
    <dgm:cxn modelId="{4FC3903F-4EF1-654F-9D6A-85A73FE90932}" type="presOf" srcId="{281DF281-A8E6-DE4E-9623-93620C5882A0}" destId="{1FE9D767-39EF-9349-8C74-98A53E11A0BF}" srcOrd="0" destOrd="0" presId="urn:microsoft.com/office/officeart/2005/8/layout/hierarchy3"/>
    <dgm:cxn modelId="{74E0EEFE-8A76-1143-8F81-BA633ED4610E}" type="presOf" srcId="{1B2051CD-0DD0-1740-B7B1-D4E81FFE351F}" destId="{9B6FAED8-8AC8-7B43-88E2-01574679CCF7}" srcOrd="0" destOrd="0" presId="urn:microsoft.com/office/officeart/2005/8/layout/hierarchy3"/>
    <dgm:cxn modelId="{69C9BF2B-1B51-EB4A-B8A5-C23EC14FC309}" type="presOf" srcId="{CCB70E60-B40C-724F-84B1-EB90E293D6BA}" destId="{C9BEDD1C-B0D1-FF4F-A58B-211B4EC7F245}" srcOrd="1" destOrd="0" presId="urn:microsoft.com/office/officeart/2005/8/layout/hierarchy3"/>
    <dgm:cxn modelId="{B47BA8FD-FF32-9E4D-9D27-A579C80A5F89}" type="presOf" srcId="{E2693D04-DF37-7C47-BB2B-3F191ECE306A}" destId="{06F5B9D7-EA92-884F-BB9E-92875D69FB65}" srcOrd="0" destOrd="0" presId="urn:microsoft.com/office/officeart/2005/8/layout/hierarchy3"/>
    <dgm:cxn modelId="{F8F68369-6FC0-FF4F-828D-3B3E5B3B4AA7}" type="presOf" srcId="{FD9E9E9C-22D0-B54C-94D4-9AE71EF7DF68}" destId="{74A4BF55-75C6-9B45-97D6-2C533BD4A312}" srcOrd="0" destOrd="0" presId="urn:microsoft.com/office/officeart/2005/8/layout/hierarchy3"/>
    <dgm:cxn modelId="{51CD28E2-9899-B948-96FA-E991D65028A8}" srcId="{281DF281-A8E6-DE4E-9623-93620C5882A0}" destId="{E2693D04-DF37-7C47-BB2B-3F191ECE306A}" srcOrd="0" destOrd="0" parTransId="{FD9E9E9C-22D0-B54C-94D4-9AE71EF7DF68}" sibTransId="{42843E4C-837B-9140-967B-9DB67CD2BF94}"/>
    <dgm:cxn modelId="{2CFB1772-0925-A649-AD9F-3CEA6DACEF1B}" srcId="{CCB70E60-B40C-724F-84B1-EB90E293D6BA}" destId="{CF50CB94-6FE8-2342-BBCA-570C23DB1461}" srcOrd="0" destOrd="0" parTransId="{1B2051CD-0DD0-1740-B7B1-D4E81FFE351F}" sibTransId="{E369F400-CB40-0841-876A-F8F93BD30BF9}"/>
    <dgm:cxn modelId="{AA85A24E-FCDA-4D40-9A0B-AE343BEA2141}" srcId="{D25BC67D-268D-B946-A925-4CCBEB9B3D05}" destId="{281DF281-A8E6-DE4E-9623-93620C5882A0}" srcOrd="1" destOrd="0" parTransId="{0E0CF98E-D344-4A4F-ACCB-7D3F1C3928D5}" sibTransId="{4F270A44-C886-BF4B-A591-25ADA8D17014}"/>
    <dgm:cxn modelId="{21EEAF2C-09B9-CC4D-B84F-A5ECE5B145C2}" type="presOf" srcId="{CF50CB94-6FE8-2342-BBCA-570C23DB1461}" destId="{2C2DCC82-5FB1-D348-BA19-911C37CAF9FA}" srcOrd="0" destOrd="0" presId="urn:microsoft.com/office/officeart/2005/8/layout/hierarchy3"/>
    <dgm:cxn modelId="{6C7D9ECB-5315-6543-B3AE-B379B7365516}" type="presParOf" srcId="{35FD6BD7-31C5-3749-9D94-F79CAAD4D55C}" destId="{BBCA5F82-2364-B744-8324-374AA89869E2}" srcOrd="0" destOrd="0" presId="urn:microsoft.com/office/officeart/2005/8/layout/hierarchy3"/>
    <dgm:cxn modelId="{754F2ABB-2ECC-6249-9104-3B0D114A5E00}" type="presParOf" srcId="{BBCA5F82-2364-B744-8324-374AA89869E2}" destId="{87B56EC9-38AE-8A47-868D-FFFFB05B7534}" srcOrd="0" destOrd="0" presId="urn:microsoft.com/office/officeart/2005/8/layout/hierarchy3"/>
    <dgm:cxn modelId="{CC46DEBC-677B-314B-8504-03F2C90EE637}" type="presParOf" srcId="{87B56EC9-38AE-8A47-868D-FFFFB05B7534}" destId="{4AA5F255-25D9-164A-842B-7A0B72807004}" srcOrd="0" destOrd="0" presId="urn:microsoft.com/office/officeart/2005/8/layout/hierarchy3"/>
    <dgm:cxn modelId="{1B3661FE-5C89-0648-A67D-0519CA7E245C}" type="presParOf" srcId="{87B56EC9-38AE-8A47-868D-FFFFB05B7534}" destId="{C9BEDD1C-B0D1-FF4F-A58B-211B4EC7F245}" srcOrd="1" destOrd="0" presId="urn:microsoft.com/office/officeart/2005/8/layout/hierarchy3"/>
    <dgm:cxn modelId="{2ACD4DB4-2A12-BF4B-8B80-39064E176E9A}" type="presParOf" srcId="{BBCA5F82-2364-B744-8324-374AA89869E2}" destId="{2777F4B1-CF84-8C42-B728-457463644E0E}" srcOrd="1" destOrd="0" presId="urn:microsoft.com/office/officeart/2005/8/layout/hierarchy3"/>
    <dgm:cxn modelId="{FCCA77B5-D739-E642-809B-5A726D9D82E8}" type="presParOf" srcId="{2777F4B1-CF84-8C42-B728-457463644E0E}" destId="{9B6FAED8-8AC8-7B43-88E2-01574679CCF7}" srcOrd="0" destOrd="0" presId="urn:microsoft.com/office/officeart/2005/8/layout/hierarchy3"/>
    <dgm:cxn modelId="{F53815AE-0CB6-864D-8A90-AC5449899221}" type="presParOf" srcId="{2777F4B1-CF84-8C42-B728-457463644E0E}" destId="{2C2DCC82-5FB1-D348-BA19-911C37CAF9FA}" srcOrd="1" destOrd="0" presId="urn:microsoft.com/office/officeart/2005/8/layout/hierarchy3"/>
    <dgm:cxn modelId="{64DCFF4F-0961-B446-A265-EDC5D214AFFD}" type="presParOf" srcId="{35FD6BD7-31C5-3749-9D94-F79CAAD4D55C}" destId="{CEAB512F-5ABC-4543-A9DE-57CFBC083E0A}" srcOrd="1" destOrd="0" presId="urn:microsoft.com/office/officeart/2005/8/layout/hierarchy3"/>
    <dgm:cxn modelId="{F615472E-2AFD-2C4A-93BA-6FE77734EB08}" type="presParOf" srcId="{CEAB512F-5ABC-4543-A9DE-57CFBC083E0A}" destId="{B3F77753-8046-EF40-96D6-C43386787010}" srcOrd="0" destOrd="0" presId="urn:microsoft.com/office/officeart/2005/8/layout/hierarchy3"/>
    <dgm:cxn modelId="{503C7FC1-5E35-F740-940A-CE5B2961C3A0}" type="presParOf" srcId="{B3F77753-8046-EF40-96D6-C43386787010}" destId="{1FE9D767-39EF-9349-8C74-98A53E11A0BF}" srcOrd="0" destOrd="0" presId="urn:microsoft.com/office/officeart/2005/8/layout/hierarchy3"/>
    <dgm:cxn modelId="{363C00B8-82A2-FE45-83B2-7217E35046C1}" type="presParOf" srcId="{B3F77753-8046-EF40-96D6-C43386787010}" destId="{23914FE1-43A8-684D-98B9-07F98C0D075E}" srcOrd="1" destOrd="0" presId="urn:microsoft.com/office/officeart/2005/8/layout/hierarchy3"/>
    <dgm:cxn modelId="{57779737-E33C-BB40-B3A7-45D56E61F4CF}" type="presParOf" srcId="{CEAB512F-5ABC-4543-A9DE-57CFBC083E0A}" destId="{0FF61C9E-5FA8-F648-8A72-CDFFA80DF1C8}" srcOrd="1" destOrd="0" presId="urn:microsoft.com/office/officeart/2005/8/layout/hierarchy3"/>
    <dgm:cxn modelId="{4AB2958B-F3D3-0D48-BE55-6BE4E2311257}" type="presParOf" srcId="{0FF61C9E-5FA8-F648-8A72-CDFFA80DF1C8}" destId="{74A4BF55-75C6-9B45-97D6-2C533BD4A312}" srcOrd="0" destOrd="0" presId="urn:microsoft.com/office/officeart/2005/8/layout/hierarchy3"/>
    <dgm:cxn modelId="{607F814E-0179-F744-B1A8-E9EC62DBA0C8}" type="presParOf" srcId="{0FF61C9E-5FA8-F648-8A72-CDFFA80DF1C8}" destId="{06F5B9D7-EA92-884F-BB9E-92875D69FB6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CAC465-7C1C-6943-AD47-187A99AA7DDB}">
      <dsp:nvSpPr>
        <dsp:cNvPr id="0" name=""/>
        <dsp:cNvSpPr/>
      </dsp:nvSpPr>
      <dsp:spPr>
        <a:xfrm>
          <a:off x="520779" y="1636"/>
          <a:ext cx="2246262" cy="1347757"/>
        </a:xfrm>
        <a:prstGeom prst="rect">
          <a:avLst/>
        </a:prstGeom>
        <a:solidFill>
          <a:schemeClr val="accent2"/>
        </a:solidFill>
        <a:ln>
          <a:noFill/>
        </a:ln>
        <a:effectLst>
          <a:glow rad="101600">
            <a:schemeClr val="tx1">
              <a:alpha val="75000"/>
            </a:schemeClr>
          </a:glow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accidental association</a:t>
          </a:r>
          <a:endParaRPr lang="en-US" sz="2600" kern="1200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20779" y="1636"/>
        <a:ext cx="2246262" cy="1347757"/>
      </dsp:txXfrm>
    </dsp:sp>
    <dsp:sp modelId="{9FD22E26-0B9F-0F44-BADB-CA0FFFD3F8B2}">
      <dsp:nvSpPr>
        <dsp:cNvPr id="0" name=""/>
        <dsp:cNvSpPr/>
      </dsp:nvSpPr>
      <dsp:spPr>
        <a:xfrm>
          <a:off x="2991668" y="1636"/>
          <a:ext cx="2246262" cy="1347757"/>
        </a:xfrm>
        <a:prstGeom prst="rect">
          <a:avLst/>
        </a:prstGeom>
        <a:solidFill>
          <a:schemeClr val="accent2"/>
        </a:solidFill>
        <a:ln>
          <a:noFill/>
        </a:ln>
        <a:effectLst>
          <a:glow rad="101600">
            <a:schemeClr val="tx1">
              <a:alpha val="75000"/>
            </a:schemeClr>
          </a:glow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malicious association</a:t>
          </a:r>
          <a:endParaRPr lang="en-US" sz="2600" kern="1200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91668" y="1636"/>
        <a:ext cx="2246262" cy="1347757"/>
      </dsp:txXfrm>
    </dsp:sp>
    <dsp:sp modelId="{A0830292-B8B9-9A4E-BA58-FC6E0C758678}">
      <dsp:nvSpPr>
        <dsp:cNvPr id="0" name=""/>
        <dsp:cNvSpPr/>
      </dsp:nvSpPr>
      <dsp:spPr>
        <a:xfrm>
          <a:off x="5462557" y="1636"/>
          <a:ext cx="2246262" cy="1347757"/>
        </a:xfrm>
        <a:prstGeom prst="rect">
          <a:avLst/>
        </a:prstGeom>
        <a:solidFill>
          <a:schemeClr val="accent2"/>
        </a:solidFill>
        <a:ln>
          <a:noFill/>
        </a:ln>
        <a:effectLst>
          <a:glow rad="101600">
            <a:schemeClr val="tx1">
              <a:alpha val="75000"/>
            </a:schemeClr>
          </a:glow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 hoc networks</a:t>
          </a:r>
          <a:endParaRPr lang="en-US" sz="2600" kern="1200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462557" y="1636"/>
        <a:ext cx="2246262" cy="1347757"/>
      </dsp:txXfrm>
    </dsp:sp>
    <dsp:sp modelId="{6B515211-CA6F-B64C-979A-6DBEACB250CE}">
      <dsp:nvSpPr>
        <dsp:cNvPr id="0" name=""/>
        <dsp:cNvSpPr/>
      </dsp:nvSpPr>
      <dsp:spPr>
        <a:xfrm>
          <a:off x="520779" y="1574020"/>
          <a:ext cx="2246262" cy="1347757"/>
        </a:xfrm>
        <a:prstGeom prst="rect">
          <a:avLst/>
        </a:prstGeom>
        <a:solidFill>
          <a:schemeClr val="accent2"/>
        </a:solidFill>
        <a:ln>
          <a:noFill/>
        </a:ln>
        <a:effectLst>
          <a:glow rad="101600">
            <a:schemeClr val="tx1">
              <a:alpha val="75000"/>
            </a:schemeClr>
          </a:glow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nontraditional networks</a:t>
          </a:r>
          <a:endParaRPr lang="en-US" sz="2600" kern="1200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20779" y="1574020"/>
        <a:ext cx="2246262" cy="1347757"/>
      </dsp:txXfrm>
    </dsp:sp>
    <dsp:sp modelId="{1924198E-64FB-F24A-AA9C-AC03B68ACF10}">
      <dsp:nvSpPr>
        <dsp:cNvPr id="0" name=""/>
        <dsp:cNvSpPr/>
      </dsp:nvSpPr>
      <dsp:spPr>
        <a:xfrm>
          <a:off x="2991668" y="1574020"/>
          <a:ext cx="2246262" cy="1347757"/>
        </a:xfrm>
        <a:prstGeom prst="rect">
          <a:avLst/>
        </a:prstGeom>
        <a:solidFill>
          <a:schemeClr val="accent2"/>
        </a:solidFill>
        <a:ln>
          <a:noFill/>
        </a:ln>
        <a:effectLst>
          <a:glow rad="101600">
            <a:schemeClr val="tx1">
              <a:alpha val="75000"/>
            </a:schemeClr>
          </a:glow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identity theft (MAC spoofing)</a:t>
          </a:r>
          <a:endParaRPr lang="en-US" sz="2600" kern="1200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91668" y="1574020"/>
        <a:ext cx="2246262" cy="1347757"/>
      </dsp:txXfrm>
    </dsp:sp>
    <dsp:sp modelId="{C2459486-3D25-004C-B1F8-09BDB6B8A6CB}">
      <dsp:nvSpPr>
        <dsp:cNvPr id="0" name=""/>
        <dsp:cNvSpPr/>
      </dsp:nvSpPr>
      <dsp:spPr>
        <a:xfrm>
          <a:off x="5462557" y="1574020"/>
          <a:ext cx="2246262" cy="1347757"/>
        </a:xfrm>
        <a:prstGeom prst="rect">
          <a:avLst/>
        </a:prstGeom>
        <a:solidFill>
          <a:schemeClr val="accent2"/>
        </a:solidFill>
        <a:ln>
          <a:noFill/>
        </a:ln>
        <a:effectLst>
          <a:glow rad="101600">
            <a:schemeClr val="tx1">
              <a:alpha val="75000"/>
            </a:schemeClr>
          </a:glow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man-in-the middle attacks</a:t>
          </a:r>
          <a:endParaRPr lang="en-US" sz="2600" kern="1200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462557" y="1574020"/>
        <a:ext cx="2246262" cy="1347757"/>
      </dsp:txXfrm>
    </dsp:sp>
    <dsp:sp modelId="{CE9EA865-556F-904F-8EC4-A03CE42F635B}">
      <dsp:nvSpPr>
        <dsp:cNvPr id="0" name=""/>
        <dsp:cNvSpPr/>
      </dsp:nvSpPr>
      <dsp:spPr>
        <a:xfrm>
          <a:off x="1756223" y="3146404"/>
          <a:ext cx="2246262" cy="1347757"/>
        </a:xfrm>
        <a:prstGeom prst="rect">
          <a:avLst/>
        </a:prstGeom>
        <a:solidFill>
          <a:schemeClr val="accent2"/>
        </a:solidFill>
        <a:ln>
          <a:noFill/>
        </a:ln>
        <a:effectLst>
          <a:glow rad="101600">
            <a:schemeClr val="tx1">
              <a:alpha val="75000"/>
            </a:schemeClr>
          </a:glow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denial of service (</a:t>
          </a:r>
          <a:r>
            <a:rPr lang="en-US" sz="2600" b="1" kern="1200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DoS</a:t>
          </a:r>
          <a:r>
            <a:rPr lang="en-US" sz="26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  <a:endParaRPr lang="en-US" sz="2600" kern="1200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56223" y="3146404"/>
        <a:ext cx="2246262" cy="1347757"/>
      </dsp:txXfrm>
    </dsp:sp>
    <dsp:sp modelId="{02AF5B39-38B4-B244-BE00-F89ADC31248A}">
      <dsp:nvSpPr>
        <dsp:cNvPr id="0" name=""/>
        <dsp:cNvSpPr/>
      </dsp:nvSpPr>
      <dsp:spPr>
        <a:xfrm>
          <a:off x="4227113" y="3146404"/>
          <a:ext cx="2246262" cy="1347757"/>
        </a:xfrm>
        <a:prstGeom prst="rect">
          <a:avLst/>
        </a:prstGeom>
        <a:solidFill>
          <a:schemeClr val="accent2"/>
        </a:solidFill>
        <a:ln>
          <a:noFill/>
        </a:ln>
        <a:effectLst>
          <a:glow rad="101600">
            <a:schemeClr val="tx1">
              <a:alpha val="75000"/>
            </a:schemeClr>
          </a:glow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network injection</a:t>
          </a:r>
          <a:endParaRPr lang="en-US" sz="2600" b="1" kern="1200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227113" y="3146404"/>
        <a:ext cx="2246262" cy="13477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5BC9D-BEB7-4649-8CE3-6A701D1D7888}">
      <dsp:nvSpPr>
        <dsp:cNvPr id="0" name=""/>
        <dsp:cNvSpPr/>
      </dsp:nvSpPr>
      <dsp:spPr>
        <a:xfrm rot="5400000">
          <a:off x="1001490" y="1103659"/>
          <a:ext cx="1703188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CEF93D-02E4-E14A-BCB9-5634C32D77E7}">
      <dsp:nvSpPr>
        <dsp:cNvPr id="0" name=""/>
        <dsp:cNvSpPr/>
      </dsp:nvSpPr>
      <dsp:spPr>
        <a:xfrm>
          <a:off x="1391448" y="13956"/>
          <a:ext cx="2283879" cy="137032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solidFill>
            <a:schemeClr val="bg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use encryption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1431584" y="54092"/>
        <a:ext cx="2203607" cy="1290055"/>
      </dsp:txXfrm>
    </dsp:sp>
    <dsp:sp modelId="{2673BBFA-B706-A54E-88C6-813DCCF18181}">
      <dsp:nvSpPr>
        <dsp:cNvPr id="0" name=""/>
        <dsp:cNvSpPr/>
      </dsp:nvSpPr>
      <dsp:spPr>
        <a:xfrm rot="5400000">
          <a:off x="1006242" y="2811817"/>
          <a:ext cx="1693685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273CE9-9805-A541-BD34-A3B000382CC9}">
      <dsp:nvSpPr>
        <dsp:cNvPr id="0" name=""/>
        <dsp:cNvSpPr/>
      </dsp:nvSpPr>
      <dsp:spPr>
        <a:xfrm>
          <a:off x="1391448" y="1726866"/>
          <a:ext cx="2283879" cy="137032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solidFill>
            <a:schemeClr val="bg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use anti-virus and anti-spyware software and a firewall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1431584" y="1767002"/>
        <a:ext cx="2203607" cy="1290055"/>
      </dsp:txXfrm>
    </dsp:sp>
    <dsp:sp modelId="{A15C364C-54A2-4646-9836-64377986BABA}">
      <dsp:nvSpPr>
        <dsp:cNvPr id="0" name=""/>
        <dsp:cNvSpPr/>
      </dsp:nvSpPr>
      <dsp:spPr>
        <a:xfrm>
          <a:off x="1857945" y="3663520"/>
          <a:ext cx="3027838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1B66C0-0E3A-0A45-845E-C250A9E4DA4B}">
      <dsp:nvSpPr>
        <dsp:cNvPr id="0" name=""/>
        <dsp:cNvSpPr/>
      </dsp:nvSpPr>
      <dsp:spPr>
        <a:xfrm>
          <a:off x="1391448" y="3430272"/>
          <a:ext cx="2283879" cy="137032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solidFill>
            <a:schemeClr val="bg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turn off identifier broadcasting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1431584" y="3470408"/>
        <a:ext cx="2203607" cy="1290055"/>
      </dsp:txXfrm>
    </dsp:sp>
    <dsp:sp modelId="{A4E218F8-988A-4E48-8466-E50B77952E49}">
      <dsp:nvSpPr>
        <dsp:cNvPr id="0" name=""/>
        <dsp:cNvSpPr/>
      </dsp:nvSpPr>
      <dsp:spPr>
        <a:xfrm rot="16200000">
          <a:off x="4043801" y="2811817"/>
          <a:ext cx="1693685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9298EF-66DF-1C41-BEA0-559364370ECA}">
      <dsp:nvSpPr>
        <dsp:cNvPr id="0" name=""/>
        <dsp:cNvSpPr/>
      </dsp:nvSpPr>
      <dsp:spPr>
        <a:xfrm>
          <a:off x="4429007" y="3430272"/>
          <a:ext cx="2283879" cy="137032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solidFill>
            <a:schemeClr val="bg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change the identifier on your router from the default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469143" y="3470408"/>
        <a:ext cx="2203607" cy="1290055"/>
      </dsp:txXfrm>
    </dsp:sp>
    <dsp:sp modelId="{52E1A8D5-1301-5A48-9E13-180E48D0C5F9}">
      <dsp:nvSpPr>
        <dsp:cNvPr id="0" name=""/>
        <dsp:cNvSpPr/>
      </dsp:nvSpPr>
      <dsp:spPr>
        <a:xfrm rot="16200000">
          <a:off x="4039049" y="1103659"/>
          <a:ext cx="1703188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7FB4F8-CF66-DC41-A173-6E2E1B02A116}">
      <dsp:nvSpPr>
        <dsp:cNvPr id="0" name=""/>
        <dsp:cNvSpPr/>
      </dsp:nvSpPr>
      <dsp:spPr>
        <a:xfrm>
          <a:off x="4429007" y="1726866"/>
          <a:ext cx="2283879" cy="137032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solidFill>
            <a:schemeClr val="bg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change your router’s pre-set password for administration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469143" y="1767002"/>
        <a:ext cx="2203607" cy="1290055"/>
      </dsp:txXfrm>
    </dsp:sp>
    <dsp:sp modelId="{81E42FE8-2985-1540-9944-1709C1D4D77C}">
      <dsp:nvSpPr>
        <dsp:cNvPr id="0" name=""/>
        <dsp:cNvSpPr/>
      </dsp:nvSpPr>
      <dsp:spPr>
        <a:xfrm>
          <a:off x="4429007" y="13956"/>
          <a:ext cx="2283879" cy="137032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solidFill>
            <a:schemeClr val="bg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allow only specific computers to access your wireless network</a:t>
          </a:r>
          <a:endParaRPr lang="en-US" sz="2000" b="1" kern="1200" dirty="0">
            <a:solidFill>
              <a:schemeClr val="bg1"/>
            </a:solidFill>
          </a:endParaRPr>
        </a:p>
      </dsp:txBody>
      <dsp:txXfrm>
        <a:off x="4469143" y="54092"/>
        <a:ext cx="2203607" cy="12900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BE455-A5C1-A348-8992-C25171E50576}">
      <dsp:nvSpPr>
        <dsp:cNvPr id="0" name=""/>
        <dsp:cNvSpPr/>
      </dsp:nvSpPr>
      <dsp:spPr>
        <a:xfrm rot="5400000">
          <a:off x="4890566" y="-1872643"/>
          <a:ext cx="1100226" cy="51206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the primary service used by stations to exchange </a:t>
          </a:r>
          <a:r>
            <a:rPr lang="en-US" sz="1500" kern="1200" dirty="0" err="1" smtClean="0"/>
            <a:t>MPDUs</a:t>
          </a:r>
          <a:r>
            <a:rPr lang="en-US" sz="1500" kern="1200" dirty="0" smtClean="0"/>
            <a:t> when the  </a:t>
          </a:r>
          <a:r>
            <a:rPr lang="en-US" sz="1500" kern="1200" dirty="0" err="1" smtClean="0"/>
            <a:t>MPDUs</a:t>
          </a:r>
          <a:r>
            <a:rPr lang="en-US" sz="1500" kern="1200" dirty="0" smtClean="0"/>
            <a:t> must traverse the DS to get from a station in one BSS to a station in another BSS</a:t>
          </a:r>
        </a:p>
      </dsp:txBody>
      <dsp:txXfrm rot="-5400000">
        <a:off x="2880360" y="191272"/>
        <a:ext cx="5066931" cy="992808"/>
      </dsp:txXfrm>
    </dsp:sp>
    <dsp:sp modelId="{F542A4FB-4B7E-4243-AFEB-046331542B53}">
      <dsp:nvSpPr>
        <dsp:cNvPr id="0" name=""/>
        <dsp:cNvSpPr/>
      </dsp:nvSpPr>
      <dsp:spPr>
        <a:xfrm>
          <a:off x="0" y="34"/>
          <a:ext cx="2880360" cy="13752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solidFill>
                <a:schemeClr val="bg1"/>
              </a:solidFill>
            </a:rPr>
            <a:t>distribution</a:t>
          </a:r>
          <a:endParaRPr lang="en-US" sz="3800" kern="1200" dirty="0">
            <a:solidFill>
              <a:schemeClr val="bg1"/>
            </a:solidFill>
          </a:endParaRPr>
        </a:p>
      </dsp:txBody>
      <dsp:txXfrm>
        <a:off x="67136" y="67170"/>
        <a:ext cx="2746088" cy="1241011"/>
      </dsp:txXfrm>
    </dsp:sp>
    <dsp:sp modelId="{8084B9D7-67A2-4B47-8772-428251F9BC42}">
      <dsp:nvSpPr>
        <dsp:cNvPr id="0" name=""/>
        <dsp:cNvSpPr/>
      </dsp:nvSpPr>
      <dsp:spPr>
        <a:xfrm rot="5400000">
          <a:off x="4890566" y="-428596"/>
          <a:ext cx="1100226" cy="51206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enables transfer of data between a station on an IEEE 802.11 LAN and a station on an integrated IEEE 802x LAN</a:t>
          </a:r>
          <a:endParaRPr lang="en-US" sz="1500" kern="1200" dirty="0" smtClean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service enables transfer of data between a station on an IEEE 802.11 LAN and a station on an integrated IEEE 802.x LAN</a:t>
          </a:r>
          <a:endParaRPr lang="en-US" sz="1500" kern="1200" dirty="0" smtClean="0"/>
        </a:p>
      </dsp:txBody>
      <dsp:txXfrm rot="-5400000">
        <a:off x="2880360" y="1635319"/>
        <a:ext cx="5066931" cy="992808"/>
      </dsp:txXfrm>
    </dsp:sp>
    <dsp:sp modelId="{109846DE-19BC-7040-BF99-24ED037194E3}">
      <dsp:nvSpPr>
        <dsp:cNvPr id="0" name=""/>
        <dsp:cNvSpPr/>
      </dsp:nvSpPr>
      <dsp:spPr>
        <a:xfrm>
          <a:off x="0" y="1444082"/>
          <a:ext cx="2880360" cy="13752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solidFill>
                <a:schemeClr val="bg1"/>
              </a:solidFill>
            </a:rPr>
            <a:t>integration</a:t>
          </a:r>
        </a:p>
      </dsp:txBody>
      <dsp:txXfrm>
        <a:off x="67136" y="1511218"/>
        <a:ext cx="2746088" cy="12410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1ED82-7E74-5F42-8E91-8D62DA38EAA3}">
      <dsp:nvSpPr>
        <dsp:cNvPr id="0" name=""/>
        <dsp:cNvSpPr/>
      </dsp:nvSpPr>
      <dsp:spPr>
        <a:xfrm>
          <a:off x="304824" y="177762"/>
          <a:ext cx="2743254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solidFill>
            <a:schemeClr val="accent2"/>
          </a:solidFill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</a:rPr>
            <a:t>association  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334095" y="207033"/>
        <a:ext cx="2684712" cy="541083"/>
      </dsp:txXfrm>
    </dsp:sp>
    <dsp:sp modelId="{C7C24477-A4DC-7046-AD5C-FCE169CECE93}">
      <dsp:nvSpPr>
        <dsp:cNvPr id="0" name=""/>
        <dsp:cNvSpPr/>
      </dsp:nvSpPr>
      <dsp:spPr>
        <a:xfrm>
          <a:off x="3428986" y="150839"/>
          <a:ext cx="3505233" cy="674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establishes an initial association between a station and an AP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28986" y="150839"/>
        <a:ext cx="3505233" cy="674509"/>
      </dsp:txXfrm>
    </dsp:sp>
    <dsp:sp modelId="{8B83118B-48EE-3943-8AC6-4A4B37E1C882}">
      <dsp:nvSpPr>
        <dsp:cNvPr id="0" name=""/>
        <dsp:cNvSpPr/>
      </dsp:nvSpPr>
      <dsp:spPr>
        <a:xfrm>
          <a:off x="609566" y="1889106"/>
          <a:ext cx="274309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solidFill>
            <a:schemeClr val="accent2"/>
          </a:solidFill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 smtClean="0">
              <a:solidFill>
                <a:schemeClr val="bg1"/>
              </a:solidFill>
            </a:rPr>
            <a:t>reassociation</a:t>
          </a:r>
          <a:endParaRPr lang="en-US" sz="2400" b="1" kern="1200" dirty="0">
            <a:solidFill>
              <a:schemeClr val="bg1"/>
            </a:solidFill>
          </a:endParaRPr>
        </a:p>
      </dsp:txBody>
      <dsp:txXfrm>
        <a:off x="638837" y="1918377"/>
        <a:ext cx="2684548" cy="541083"/>
      </dsp:txXfrm>
    </dsp:sp>
    <dsp:sp modelId="{CBDD76B6-7EC9-B74C-AEB5-2533048092AC}">
      <dsp:nvSpPr>
        <dsp:cNvPr id="0" name=""/>
        <dsp:cNvSpPr/>
      </dsp:nvSpPr>
      <dsp:spPr>
        <a:xfrm>
          <a:off x="3810016" y="1434250"/>
          <a:ext cx="3200409" cy="1770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enables an established association to be transferred from one AP to another, allowing a mobile station to move from one BSS to another</a:t>
          </a: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810016" y="1434250"/>
        <a:ext cx="3200409" cy="1770815"/>
      </dsp:txXfrm>
    </dsp:sp>
    <dsp:sp modelId="{144B4B37-7836-E047-BF46-94C49832A19C}">
      <dsp:nvSpPr>
        <dsp:cNvPr id="0" name=""/>
        <dsp:cNvSpPr/>
      </dsp:nvSpPr>
      <dsp:spPr>
        <a:xfrm>
          <a:off x="609566" y="3654800"/>
          <a:ext cx="2895667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solidFill>
            <a:schemeClr val="accent2"/>
          </a:solidFill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</a:rPr>
            <a:t>disassociation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638837" y="3684071"/>
        <a:ext cx="2837125" cy="541083"/>
      </dsp:txXfrm>
    </dsp:sp>
    <dsp:sp modelId="{A9905E0D-F1C5-2643-9075-B45EDC2E537D}">
      <dsp:nvSpPr>
        <dsp:cNvPr id="0" name=""/>
        <dsp:cNvSpPr/>
      </dsp:nvSpPr>
      <dsp:spPr>
        <a:xfrm>
          <a:off x="3809975" y="3575581"/>
          <a:ext cx="4114800" cy="1028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 notification from either a station or an AP that an existing association is terminated</a:t>
          </a: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809975" y="3575581"/>
        <a:ext cx="4114800" cy="10281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5F255-25D9-164A-842B-7A0B72807004}">
      <dsp:nvSpPr>
        <dsp:cNvPr id="0" name=""/>
        <dsp:cNvSpPr/>
      </dsp:nvSpPr>
      <dsp:spPr>
        <a:xfrm>
          <a:off x="613" y="482596"/>
          <a:ext cx="2234654" cy="11173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i="0" kern="1200" dirty="0" smtClean="0">
              <a:solidFill>
                <a:schemeClr val="bg1"/>
              </a:solidFill>
            </a:rPr>
            <a:t>message integrity</a:t>
          </a:r>
          <a:endParaRPr lang="en-US" sz="2600" b="1" i="0" kern="1200" dirty="0">
            <a:solidFill>
              <a:schemeClr val="bg1"/>
            </a:solidFill>
          </a:endParaRPr>
        </a:p>
      </dsp:txBody>
      <dsp:txXfrm>
        <a:off x="33338" y="515321"/>
        <a:ext cx="2169204" cy="1051877"/>
      </dsp:txXfrm>
    </dsp:sp>
    <dsp:sp modelId="{9B6FAED8-8AC8-7B43-88E2-01574679CCF7}">
      <dsp:nvSpPr>
        <dsp:cNvPr id="0" name=""/>
        <dsp:cNvSpPr/>
      </dsp:nvSpPr>
      <dsp:spPr>
        <a:xfrm>
          <a:off x="224079" y="1599924"/>
          <a:ext cx="223465" cy="1130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0405"/>
              </a:lnTo>
              <a:lnTo>
                <a:pt x="223465" y="11304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2DCC82-5FB1-D348-BA19-911C37CAF9FA}">
      <dsp:nvSpPr>
        <dsp:cNvPr id="0" name=""/>
        <dsp:cNvSpPr/>
      </dsp:nvSpPr>
      <dsp:spPr>
        <a:xfrm>
          <a:off x="447544" y="1879255"/>
          <a:ext cx="2041598" cy="17021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adds a message integrity code to the 802.11 MAC  frame after the data field</a:t>
          </a:r>
        </a:p>
      </dsp:txBody>
      <dsp:txXfrm>
        <a:off x="497398" y="1929109"/>
        <a:ext cx="1941890" cy="1602439"/>
      </dsp:txXfrm>
    </dsp:sp>
    <dsp:sp modelId="{1FE9D767-39EF-9349-8C74-98A53E11A0BF}">
      <dsp:nvSpPr>
        <dsp:cNvPr id="0" name=""/>
        <dsp:cNvSpPr/>
      </dsp:nvSpPr>
      <dsp:spPr>
        <a:xfrm>
          <a:off x="2793931" y="482596"/>
          <a:ext cx="2234654" cy="11173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i="0" kern="1200" dirty="0" smtClean="0">
              <a:solidFill>
                <a:schemeClr val="bg1"/>
              </a:solidFill>
            </a:rPr>
            <a:t>data confidentiality</a:t>
          </a:r>
        </a:p>
      </dsp:txBody>
      <dsp:txXfrm>
        <a:off x="2826656" y="515321"/>
        <a:ext cx="2169204" cy="1051877"/>
      </dsp:txXfrm>
    </dsp:sp>
    <dsp:sp modelId="{74A4BF55-75C6-9B45-97D6-2C533BD4A312}">
      <dsp:nvSpPr>
        <dsp:cNvPr id="0" name=""/>
        <dsp:cNvSpPr/>
      </dsp:nvSpPr>
      <dsp:spPr>
        <a:xfrm>
          <a:off x="3017397" y="1599924"/>
          <a:ext cx="223465" cy="837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995"/>
              </a:lnTo>
              <a:lnTo>
                <a:pt x="223465" y="83799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F5B9D7-EA92-884F-BB9E-92875D69FB65}">
      <dsp:nvSpPr>
        <dsp:cNvPr id="0" name=""/>
        <dsp:cNvSpPr/>
      </dsp:nvSpPr>
      <dsp:spPr>
        <a:xfrm>
          <a:off x="3240862" y="1879255"/>
          <a:ext cx="1787723" cy="11173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provided by encrypting the MPDU</a:t>
          </a:r>
          <a:endParaRPr lang="en-US" sz="2100" kern="1200" dirty="0" smtClean="0"/>
        </a:p>
      </dsp:txBody>
      <dsp:txXfrm>
        <a:off x="3273587" y="1911980"/>
        <a:ext cx="1722273" cy="1051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0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 dirty="0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1E5663B-1485-214A-AB74-D69BBC1F22EC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731431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networks and communication links have become pervasive for both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personal and organizational communications. A wide variety of technologies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 types have been adopted, including Wi-Fi, Bluetooth,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WiMAX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ZigBee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cellular technologies. Although the security threats and countermeasures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discussed throughout this book apply to wireless networks and communications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links, there are some unique aspects to the wireless environment. We begin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chapter with an overview of such wireless security concerns.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Then, as a case study, we look at one of the most important wireless network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schemes: the IEEE 802.11i standard for wireless LAN security.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is part of IEEE 802.11, also referred to as Wi-Fi. We begin the discussion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an overview of IEEE 802.11, and then we look in some detail at IEEE 802.11i.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Before proceeding, we need to briefly preview the IEEE 802 protocol architecture.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 standards are defined within the structure of a layered set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protocols. This structure, used for all IEEE 802 standards, is illustrated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24.2 .</a:t>
            </a:r>
          </a:p>
          <a:p>
            <a:endParaRPr lang="en-US" sz="1200" b="1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lowest layer of the IEEE 802 reference model is the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physical layer , which includes such functions as encoding/decoding of signals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 transmission/reception. In addition, the physical layer includes a specification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transmission medium. In the case of IEEE 802.11, the physical layer also defines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frequency bands and antenna characteristics.</a:t>
            </a:r>
          </a:p>
          <a:p>
            <a:endParaRPr lang="en-US" sz="1200" b="1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LANs consist of collections of devices that share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network’s transmission capacity. Some means of controlling access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transmission medium is needed to provide an orderly and efficient use of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capacity. This is the function of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medium access control (MAC) layer. The MAC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layer receives data from a higher-layer protocol, typically the logical link control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(LLC) layer, in the form of a block of data known as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 service data unit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(MSDU) . In general, the MAC layer performs the following functions: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On transmission, assemble data into a frame, known as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 protocol data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unit (MPDU) with address and error-detection fields.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On reception, disassemble frame, and perform address recognition and error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detection.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Govern access to the LAN transmission medium.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10</a:t>
            </a:fld>
            <a:endParaRPr lang="en-AU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exact format of the MPDU differs somewhat for the various MAC protocols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use. In general, all of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have a format similar to that of Figure 24.3 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fields of this frame are as follows: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 Control: This field contains any protocol control information needed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the functioning of the MAC protocol. For example, a priority level could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indicated here.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Destination MAC Address: The destination physical address on the LAN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MPDU.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Source MAC Address: The source physical address on the LAN for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 Service Data Unit: The data from the next higher layer.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CRC: The cyclic redundancy check field, also known as the Frame Check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(FCS) field. This is an error-detecting code, such as that which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in other data-link control protocols. The CRC is calculated based on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bits in the entire MPDU. The sender calculates the CRC and adds it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frame. The receiver performs the same calculation on the incoming MPDU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compares that calculation to the CRC field in that incoming MPDU. If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values don’t match, then one or more bits have been altered in transit.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fields preceding the MSDU field are referred to as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 header 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field following the MSDU field is referred to as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 trailer . The header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trailer contain control information that accompany the data field and that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by the MAC protocol.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11</a:t>
            </a:fld>
            <a:endParaRPr lang="en-AU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24.4 illustrates the model developed by the 802.11 working group.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smallest building block of a wireless LAN is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basic service set (BSS) , which consists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wireless stations executing the same MAC protocol and competing for access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shared wireless medium. A BSS may be isolated or it may connect to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backbone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distribution system (DS) through an access point (AP) . The AP functions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a bridge and a relay point. In a BSS, client stations do not communicate directly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one another. Rather, if one station in the BSS wants to communicate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 station in the same BSS, the MAC frame is first sent from the originating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station to the AP and then from the AP to the destination station. Similarly, a MAC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frame from a station in the BSS to a remote station is sent from the local station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 and then relayed by the AP over the DS on its way to the destination station.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BSS generally corresponds to what is referred to as a cell in the literature.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DS can be a switch, a wired network, or a wireless network.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all the stations in the BSS are mobile stations that communicate directly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one another (not using an AP) the BSS is called an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independent BSS (IBSS) 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IBSS is typically an ad hoc network. In an IBSS, the stations all communicate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directly, and no AP is involved.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simple configuration is shown in Figure 24.4 , in which each station belongs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 single BSS; that is, each station is within wireless range only of other stations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within the same BSS. It is also possible for two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BSSs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overlap geographically,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 that a single station could participate in more than one BSS. Furthermore,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between a station and a BSS is dynamic. Stations may turn off, come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within range, and go out of range.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extended service set (ESS) consists of two or more basic service sets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interconnected by a distribution system. The extended service set appears as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 logical LAN to the LLC level.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12</a:t>
            </a:fld>
            <a:endParaRPr lang="en-AU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 defines nine services that need to be provided by the wireless LAN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achieve functionality equivalent to that which is inherent to wired LANs. Table 24.2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lists the services and indicates two ways of categorizing them.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service provider can be either the station or the DS. Station services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implemented in every 802.11 station, including AP stations. Distribution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services are provided between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BSSs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; these services may be implemented in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or in another special-purpose device attached to the distribution system.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Three of the services are used to control IEEE 802.11 LAN access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confidentiality. Six of the services are used to support delivery of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MSDUs</a:t>
            </a:r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stations. If the MSDU is too large to be transmitted in a single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MPDU, it may be fragmented and transmitted in a series of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 the IEEE 802.11 document, we next discuss the services in an order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designed to clarify the operation of an IEEE 802.11 ESS network.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MSDU delivery 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is the basic service, has already been mentioned. Services related to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introduced in Section 24.3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13</a:t>
            </a:fld>
            <a:endParaRPr lang="en-AU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two services involved with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distribution of messages within a DS are distribution and integration.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Distribution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the primary service used by stations to exchange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when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must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traverse the DS to get from a station in one BSS to a station in another BSS.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example, suppose a frame is to be sent from station 2 (STA 2) to station 7 (STA 7)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Figure 24.4 . The frame is sent from STA 2 to AP 1, which is the AP for this BSS.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 gives the frame to the DS, which has the job of directing the frame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associated with STA 7 in the target BSS. AP 2 receives the frame and forwards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to STA 7. How the message is transported through the DS is beyond the scope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IEEE 802.11 standard.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the two stations that are communicating are within the same BSS, then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distribution service logically goes through the single AP of that BSS.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integration service enables transfer of data between a station on an IEEE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 LAN and a station on an integrated IEEE 802.x LAN. The term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refers to a wired LAN that is physically connected to the DS and whose stations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be logically connected to an IEEE 802.11 LAN via the integration service.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integration service takes care of any address translation and media conversion logic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required for the exchange of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14</a:t>
            </a:fld>
            <a:endParaRPr lang="en-AU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primary purpose of the MAC layer is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MSDUs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between MAC entities; this purpose is fulfilled by the distribution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service. For that service to function, it requires information about stations within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ESS that is provided by the association-related services. Before the distribution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 can deliver data to or accept data from a station, that station must be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associated . Before looking at the concept of association, we need to describe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concept of mobility. The standard defines three transition types, based on mobility: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 transition: A station of this type is either stationary or moves only within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direct communication range of the communicating stations of a single BSS.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BSS transition: This is defined as a station movement from one BSS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 BSS within the same ESS. In this case, delivery of data to the station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requires that the addressing capability be able to recognize the new location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station.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ESS transition: This is defined as a station movement from a BSS in one 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 BSS within another ESS. This case is supported only in the sense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station can move. Maintenance of upper-layer connections supported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802.11 cannot be guaranteed. In fact, disruption of service is likely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occur.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15</a:t>
            </a:fld>
            <a:endParaRPr lang="en-AU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deliver a message within a DS, the distribution service needs to know where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destination station is located. Specifically, the DS needs to know the identity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 to which the message should be delivered in order for that message to reach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destination station. To meet this requirement, a station must maintain an association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AP within its current BSS. Three services relate to this requirement: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Association: Establishes an initial association between a station and an AP.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Before a station can transmit or receive frames on a wireless LAN, its identity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address must be known. For this purpose, a station must establish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with an AP within a particular BSS. The AP can then communicate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information to other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within the ESS to facilitate routing and delivery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addressed frames.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Reassociation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Enables an established association to be transferred from 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to another, allowing a mobile station to move from one BSS to another.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Disassociation: A notification from either a station or an AP that an existing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is terminated. A station should give this notification before leaving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ESS or shutting down. However, the MAC management facility protects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itself against stations that disappear without notification.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16</a:t>
            </a:fld>
            <a:endParaRPr lang="en-AU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are two characteristics of a wired LAN that are not inherent in a wireless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LAN.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In order to transmit over a wired LAN, a station must be physically connected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LAN. On the other hand, with a wireless LAN, any station within radio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range of the other devices on the LAN can transmit. In a sense, there is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 of authentication with a wired LAN in that it requires some positive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presumably observable action to connect a station to a wired LAN.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Similarly, in order to receive a transmission from a station that is part of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wired LAN, the receiving station also must be attached to the wired LAN.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other hand, with a wireless LAN, any station within radio range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receive. Thus, a wired LAN provides a degree of privacy, limiting reception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to stations connected to the LAN.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differences between wired and wireless LANs suggest the increased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need for robust security services and mechanisms for wireless LANs.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original 802.11 specification included a set of security features for privacy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that were quite weak. For privacy, 802.11 defined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Wired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Equivalent Privacy (WEP) algorithm. The privacy portion of the 802.11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contained major weaknesses. Subsequent to the development of WEP,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802.11i task group has developed a set of capabilities to address the WLAN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issues. In order to accelerate the introduction of strong security into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WLANs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the Wi-Fi Alliance promulgated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Protected Access (WPA) as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standard. WPA is a set of security mechanisms that eliminates most 802.11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issues and was based on the current state of the 802.11i standard.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final form of the 802.11i standard is referred to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Robust Security Network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(RSN) . The Wi-Fi Alliance certifies vendors in compliance with the full 802.11i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specification under the WPA2 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17</a:t>
            </a:fld>
            <a:endParaRPr lang="en-AU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802.11i RSN security specification defines the following services.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Authentication: A protocol is used to define an exchange between a user and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(authentication server) that provides mutual authentication and generates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temporary keys to be used between the client and the AP over the wireless link.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control: This function enforces the use of the authentication function,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routes the messages properly, and facilitates key exchange. It can work with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variety of authentication protocols.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Privacy with message integrity: MAC-level data (e.g., an LLC PDU)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encrypted along with a message integrity code that ensures that the data have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been altered.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24.5a indicates the security protocols used to support these services,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while Figure 24.5b lists the cryptographic algorithms used for these services.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18</a:t>
            </a:fld>
            <a:endParaRPr lang="en-AU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operation of an IEEE 802.11i RSN can be broken down into five distinct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phases. The exact nature of the phases will depend on the configuration and the end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points of the communication. Possibilities include (see Figure 24.4 ):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Two wireless stations in the same BSS communicating via the access point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BSS.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Two wireless stations (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 in the same ad hoc IBSS communicating directly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each other.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Two wireless stations in different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BSSs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communicating via their respective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across a distribution system.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A wireless station communicating with an end station on a wired network via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AP and the distribution system.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802.11i security is concerned only with secure communication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 and its AP. In case 1 in the preceding list, secure communication is assured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each STA establishes secure communications with the AP. Case 2 is similar,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AP functionality residing in the STA. For case 3, security is not provided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across the distribution system at the level of IEEE 802.11, but only within each BSS.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End-to-end security (if required) must be provided at a higher layer. Similarly,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case 4, security is only provided between the STA and its AP.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these considerations in mind, Figure 24.6 depicts the five phases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 for an RSN and maps them to the network components involved. 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new component is the authentication server (AS). The rectangles indicate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 of sequences of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five phases are defined as follows: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Discovery: An AP uses messages called Beacons and Probe Responses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advertise its IEEE 802.11i security policy. The STA uses these to identify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for a WLAN with which it wishes to communicate. The STA associates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AP, which it uses to select the cipher suite and authentication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mechanism when the Beacons and Probe Responses present a choice.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Authentication: During this phase, the STA and AS prove their identities to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other. The AP blocks non-authentication traffic between the STA and AS until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authentication transaction is successful. The AP does not participate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transaction other than forwarding traffic between the STA and AS.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 generation and distribution: The AP and the STA perform several operations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cause cryptographic keys to be generated and placed on the AP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STA. Frames are exchanged between the AP and STA only.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Protected data transfer: Frames are exchanged between the STA and the end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station through the AP. As denoted by the shading and the encryption module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icon, secure data transfer occurs between the STA and the AP only; security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provided end-to-end.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 termination: The AP and STA exchange frames. During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phase, the secure connection is torn down and the connection is restored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original state.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19</a:t>
            </a:fld>
            <a:endParaRPr lang="en-A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11C01F-3314-5D4F-93EB-ACA2079E3A6F}" type="slidenum">
              <a:rPr lang="en-AU"/>
              <a:pPr/>
              <a:t>2</a:t>
            </a:fld>
            <a:endParaRPr lang="en-AU" dirty="0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concerns for wireless security, in terms of threats, and countermeasures,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similar to those found in a wired environment, such as an Ethernet LAN or a wired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wide-area network. The security requirements are the same in both environments: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confidentiality, integrity, availability, authenticity, and accountability. However,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of the security threats are exacerbated in a wireless environment and some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unique to the wireless environment. The most significant source of risk in wireless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networks is the underlying communications medium. In addition, there have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traditionally been security risks in wireless protocols that have only been addressed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relatively recent generations of these protocols.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now look in more detail at the RSN phases of operation, beginning with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discovery phase, which is illustrated in the upper portion of Figure 24.7 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purpose of this phase is for an STA and an AP to recognize each other, agree on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set of security capabilities, and establish an association for future communication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using those security capabilities.</a:t>
            </a:r>
          </a:p>
          <a:p>
            <a:endParaRPr lang="en-US" sz="1200" b="1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this phase, the STA and AP decide on specific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techniques in the following areas: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Confidentiality and MPDU integrity protocols for protecting unicast traffic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(traffic only between this STA and AP)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Authentication method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Cryptography key management approach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Confidentiality and integrity protocols for protecting multicast/broadcast traffic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dictated by the AP, since all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 a multicast group must use the same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protocols and ciphers. The specification of a protocol, along with the chosen key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length (if variable), is known as a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 suite . The options for the confidentiality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integrity cipher suite are: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WEP, with either a 40-bit or 104-bit key, which allows backward compatibility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older IEEE 802.11 implementations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TKIP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CCMP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Vendor-specific methods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other negotiable suite is the authentication and key management (AKM)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suite, which defines (1) the means by which the AP and STA perform mutual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and (2) the means for deriving a root key from which other keys may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generated. The possible AKM suites are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IEEE 802.1X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Pre-shared key (no explicit authentication takes place and mutual authentication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implied if the STA and AP share a unique secret key)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Vendor-specific methods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discovery phase consists of three exchanges.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 and security capability discovery: During this exchange,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discover the existence of a network with which to communicate. The AP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either periodically broadcasts its security capabilities (not shown in figure),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indicated by RSN IE (Robust Security Network Information Element), in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specific channel through the Beacon frame; or responds to a station’s Probe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Request through a Probe Response frame. A wireless station may discover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available access points and corresponding security capabilities by either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passively monitoring the Beacon frames or actively probing every channel.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Open system authentication: The purpose of this frame sequence,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provides no security, is simply to maintain backward compatibility with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 state machine, as implemented in existing IEEE 802.11 hardware.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essence, the two devices (STA and AP) simply exchange identifiers.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Association: The purpose of this stage is to agree on a set of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capabilities to be used. The STA then sends an Association Request frame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AP. In this frame, the STA specifies one set of matching capabilities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(one authentication and key management suite, one pair-wise cipher suite,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group-key cipher suite) from among those advertised by the AP. If there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no match in capabilities between the AP and the STA, the AP refuses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Request. The STA blocks it too, in case it has associated with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rogue AP or someone is inserting frames illicitly on its channel. As shown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24.7 , the IEEE 802.1X controlled ports are blocked, and no user traffic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goes beyond the AP. The concept of blocked ports is explained subsequently.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was mentioned, the authentication phase enables mutual authentication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STA and an authentication server located in the DS. Authentication is designed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allow only authorized stations to use the network and to provide the STA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assurance that it is communicating with a legitimate network.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20</a:t>
            </a:fld>
            <a:endParaRPr lang="en-AU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802.11i makes use of another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that was designed to provide access control functions for LANs.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is IEEE 802.1X, Port-Based Network Access Control. The authentication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 that is used, the Extensible Authentication Protocol (EAP), is defined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IEEE 802.1X standard. IEEE 802.1X uses the terms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supplicant , authenticator 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server . In the context of an 802.11 WLAN, the first two terms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correspond to the wireless station and the AP. The AS is typically a separate device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wired side of the network (i.e., accessible over the DS) but could also reside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directly on the authenticator.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Until the AS authenticates a supplicant (using an authentication protocol),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authenticator only passes control and authentication messages between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supplicant and the AS; the 802.1X control channel is unblocked, but the 802.11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 is blocked. Once a supplicant is authenticated and keys are provided,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authenticator can forward data from the supplicant, subject to predefined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limitations for the supplicant to the network. Under these circumstances,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channel is unblocked.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indicated in Figure 24.8 , 802.1X uses the concepts of controlled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uncontrolled ports. Ports are logical entities defined within the authenticator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refer to physical network connections. For a WLAN, the authenticator (the AP)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have only two physical ports: one connecting to the DS and one for wireless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 within its BSS. Each logical port is mapped to one of these two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physical ports. An uncontrolled port allows the exchange of PDUs between the supplicant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other AS, regardless of the authentication state of the supplicant.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controlled port allows the exchange of PDUs between a supplicant and other systems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LAN only if the current state of the supplicant authorizes such an exchange.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802.1X framework, with an upper-layer authentication protocol, fits nicely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 BSS architecture that includes a number of wireless stations and an AP. However,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an IBSS, there is no AP. For an IBSS, 802.11i provides a more complex solution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that, in essence, involves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authentication between stations on the IBSS.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21</a:t>
            </a:fld>
            <a:endParaRPr lang="en-AU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lower part of Figure 24.7 shows the MPDU exchange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dictated by IEEE 802.11 for the authentication phase. We can think of authentication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as consisting of the following three phases.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 to AS: The STA sends a request to its AP (the one with which it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association) for connection to the AS. The AP acknowledges this request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sends an access request to the AS.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EAP exchange: This exchange authenticates the STA and AS to each other.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number of alternative exchanges are possible, as explained subsequently.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Secure key delivery: Once authentication is established, the AS generates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master session key (MSK), also known as the Authentication,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Authorization, and Accounting (AAA) key, and sends it to the STA.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explained subsequently, all the cryptographic keys needed by the STA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secure communication with its AP are generated from this MSK. IEEE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802.11i does not prescribe a method for secure delivery of the MSK but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relies on EAP for this. Whatever method is used, it involves the transmission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an MPDU containing an encrypted MSK from the AS, via the AP,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22</a:t>
            </a:fld>
            <a:endParaRPr lang="en-AU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the key management phase, a variety of cryptographic keys are generated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distributed to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There are two types of keys: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keys used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 between an STA and an AP and group keys used for multicast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communication. Figure 24.9 , based on [FRAN07], shows the two key hierarchies,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Table 24.3 defines the individual keys.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23</a:t>
            </a:fld>
            <a:endParaRPr lang="en-AU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keys are used for communication between a pair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devices, typically between an STA and an AP. These keys form a hierarchy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beginning with a master key from which other keys are derived dynamically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for a limited period of time.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the top level of the hierarchy are two possibilities.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pre-shared key (PSK)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 secret key shared by the AP and a STA and installed in some fashion outside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scope of IEEE 802.11i. The other alternative is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master session key (MSK) 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known as the AAAK, which is generated using the IEEE 802.1X protocol during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authentication phase, as described previously. The actual method of key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generation depends on the details of the authentication protocol used. In either case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(PSK or MSK), there is a unique key shared by the AP with each STA with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communicates. All the other keys derived from this master key are also unique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an AP and an STA. Thus, each STA, at any time, has one set of keys,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depicted in the hierarchy of Figure 24.9a , while the AP has one set of such keys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of its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master key (PMK) is derived from the master key. If a PSK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used, then the PSK is used as the PMK; if a MSK is used, then the PMK is derived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the MSK by truncation (if necessary). By the end of the authentication phase,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marked by the 802.1x EAP Success message ( Figure 24.7 ), both the AP and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 have a copy of their shared PMK.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PMK is used to generate the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transient key (PTK) , which in fact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consists of three keys to be used for communication between an STA and AP after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they have been mutually authenticated. To derive the PTK, the HMAC-SHA-1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function is applied to the PMK, the MAC addresses of the STA and AP, and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generated when needed. Using the STA and AP addresses in the generation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PTK provides protection against session hijacking and impersonation; using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provides additional random keying material.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three parts of the PTK are as follows.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EAP Over LAN (EAPOL) Key Confirmation Key (EAPOL-KCK): Supports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integrity and data origin authenticity of STA-to-AP control frames during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operational setup of an RSN. It also performs an access control function: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proof-of-possession of the PMK. An entity that possesses the PMK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authorized to use the link.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EAPOL Key Encryption Key (EAPOL-KEK): Protects the confidentiality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keys and other data during some RSN association procedures.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Temporal Key (TK): Provides the actual protection for user traffic.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Group keys are used for multicast communication in which one STA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sends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multiple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At the top level of the group key hierarchy is the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group master key (GMK) . The GMK is a key-generating key used with other inputs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derive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group temporal key (GTK) . Unlike the PTK, which is generated using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material from both AP and STA, the GTK is generated by the AP and transmitted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its associated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Exactly how this GTK is generated is undefined. IEEE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802.11i, however, requires that its value is computationally indistinguishable from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random. The GTK is distributed securely using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keys that are already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established. The GTK is changed every time a device leaves the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24</a:t>
            </a:fld>
            <a:endParaRPr lang="en-AU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upper part of Figure 24.10 shows the MPDU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 for distributing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keys. This exchange is known as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4-way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handshake . The STA and AP use this handshake to confirm the existence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PMK, verify the selection of the cipher suite, and derive a fresh PTK for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 data session. The four parts of the exchange are as follows.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→ STA: Message includes the MAC address of the AP and a nonce (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Anonce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 → AP: The STA generates its own nonce (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Snonce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 and uses both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both MAC addresses, plus the PMK, to generate a PTK. The STA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sends a message containing its MAC address and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Snonce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enabling the AP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generate the same PTK. This message includes a message integrity code (MIC) 2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using HMAC-MD5 or HMAC-SHA-1-128. The key used with the MIC is KCK.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→ STA: The AP is now able to generate the PTK. The AP then sends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to the STA, containing the same information as in the first message,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this time including a MIC.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 → AP: This is merely an acknowledgement message, again protected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a MIC.</a:t>
            </a:r>
          </a:p>
          <a:p>
            <a:endParaRPr lang="en-US" sz="1200" b="1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group key distribution, the AP generates a GTK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distributes it to each STA in a multicast group. The two-message exchange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STA consists of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→ STA: This message includes the GTK, encrypted either with RC4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AES. The key used for encryption is KEK. A MIC value is appended.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 → AP: The STA acknowledges receipt of the GTK. This message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includes a MIC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25</a:t>
            </a:fld>
            <a:endParaRPr lang="en-AU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802.11i defines two schemes for protecting data transmitted in 802.11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the Temporal Key Integrity Protocol (TKIP) and the Counter Mode-CBC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 Protocol (CCMP).</a:t>
            </a:r>
          </a:p>
          <a:p>
            <a:endParaRPr lang="en-US" sz="1200" b="1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TKIP is designed to require only software changes to devices that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implemented with the older wireless LAN security approach called Wired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Equivalent Privacy (WEP). TKIP provides two services: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integrity: TKIP adds a message integrity code to the 802.11 MAC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frame after the data field. The MIC is generated by an algorithm, called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Michael, that computes a 64-bit value using as input the source and destination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 address values and the data field, plus key material.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confidentiality: Data confidentiality is provided by encrypting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 plus MIC value using RC4.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256-bit TK ( Figure 24.9 ) is employed as follows. Two 64-bit keys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with the Michael message digest algorithm to produce a message integrity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code. One key is used to protect STA-to-AP messages, and the other key is used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protect AP-to-STA messages. The remaining 128 bits are truncated to generate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RC4 key used to encrypt the transmitted data.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additional protection, a monotonically increasing TKIP sequence counter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(TSC) is assigned to each frame. The TSC serves two purposes. First, the TSC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included with each MPDU and is protected by the MIC to protect against replay attacks.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Second, the TSC is combined with the session TK to produce a dynamic encryption key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changes with each transmitted MPDU, thus making cryptanalysis more difficult.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26</a:t>
            </a:fld>
            <a:endParaRPr lang="en-A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simple terms, the wireless environment consists of three components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 point of attack ( Figure 24.1 ). The wireless client can be a cell phone,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enabled laptop or tablet, a wireless sensor, a Bluetooth device, and so 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wireless access point provides a connection to the network or service. Examples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access points are cell towers, Wi-Fi hot spots, and wireless access points to wired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local or wide-area networks. The transmission medium, which carries the radio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waves for data transfer, is also a source of vulnerability.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3</a:t>
            </a:fld>
            <a:endParaRPr lang="en-A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[CHOI08] lists the following security threats to wireless networks: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Accidental association: Company wireless LANs or wireless access points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wired LANs in close proximity (e.g., in the same or neighboring buildings) may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create overlapping transmission ranges. A user intending to connect to 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LAN may unintentionally lock on to a wireless access point from a neighboring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network. Although the security breach is accidental, it nevertheless exposes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resources of one LAN to the accidental user.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Malicious association: In this situation, a wireless device is configured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appear to be a legitimate access point, enabling the operator to steal passwords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legitimate users and then penetrate a wired network through a legitimate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access point.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 hoc networks: These are peer-to-peer networks between wireless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computers with no access point between them. Such networks can pose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threat due to a lack of a central point of control.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Nontraditional networks: Nontraditional networks and links, such as personal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 Bluetooth devices, barcode readers, and handheld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PDAs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pose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risk both in terms of eavesdropping and spoofing.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Identity theft (MAC spoofing): This occurs when an attacker is able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eavesdrop on network traffic and identify the MAC address of a computer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network privileges.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Man-in-the middle attacks: This type of attack is described in Chapter 21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context of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Diffie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-Hellman key exchange protocol. In a broader sense,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attack involves persuading a user and an access point to believe that they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talking to each other when in fact the communication is going through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intermediate attacking device. Wireless networks are particularly vulnerable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such attacks.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Denial of service (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DoS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): This type of attack was discussed in detail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Chapter 7 . In the context of a wireless network,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attack occurs when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attacker continually bombards a wireless access point or some other accessible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port with various protocol messages designed to consume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resources. The wireless environment lends itself to this type of attack,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it is so easy for the attacker to direct multiple wireless messages 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target.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 injection: A network injection attack targets wireless access points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are exposed to non-filtered network traffic, such as routing protocol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messages or network management messages. An example of such an attack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in which bogus reconfiguration commands are used to affect routers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switches to degrade network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4</a:t>
            </a:fld>
            <a:endParaRPr lang="en-AU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 [CHOI08], we can group wireless security measures into those dealing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wireless transmissions, wireless access points, and wireless networks (consisting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wireless routers and endpoints).</a:t>
            </a:r>
          </a:p>
          <a:p>
            <a:endParaRPr lang="en-US" sz="1200" b="1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principal threats to wireless transmission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eavesdropping, altering or inserting messages, and disruption. To deal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eavesdropping, two types of countermeasures are appropriate: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Signal-hiding techniques: Organizations can take a number of measures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make it more difficult for an attacker to locate their wireless access points,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including turning off service set identifier (SSID) broadcasting by wireless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points; assigning cryptic names to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SSIDs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; reducing signal strength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lowest level that still provides requisite coverage; and locating wireless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points in the interior of the building, away from windows and exterior walls.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Greater security can be achieved by the use of directional antennas and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signal-shielding techniques.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Encryption: Encryption of all wireless transmission is effective against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eavesdropping to the extent that the encryption keys are secured.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 of encryption and authentication protocols is the standard method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countering attempts to alter or insert transmissions.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methods discussed in Chapter 7 for dealing with denial of service apply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wireless transmissions. Organizations can also reduce the risk of unintentional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attacks. Site surveys can detect the existence of other devices using the same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frequency range, to help determine where to locate wireless access points. Signal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strengths can be adjusted and shielding used in an attempt to isolate a wireless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environment from competing nearby transmissions.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5</a:t>
            </a:fld>
            <a:endParaRPr lang="en-AU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b="1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main threat involving wireless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points is unauthorized access to the network. The principal approach for preventing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access is the IEEE 802.1X standard for port-based network access control.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provides an authentication mechanism for devices wishing to attach to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LAN or wireless network. The use of 802.1X can prevent rogue access points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unauthorized devices from becoming insecure backdoors.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6</a:t>
            </a:fld>
            <a:endParaRPr lang="en-AU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b="1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[CHOI08] recommends the following techniques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wireless network security: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Use encryption. Wireless routers are typically equipped with built-in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encryption mechanisms for router-to-router traffic.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Use anti-virus and anti-spyware software, and a firewall. These facilities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should be enabled on all wireless network endpoints.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Turn off identifier broadcasting. Wireless routers are typically configured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broadcast an identifying signal so that any device within range can learn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router’s existence. If a network is configured so that authorized devices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know the identity of routers, this capability can be disabled, so as to thwart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attackers.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Change the identifier on your router from the default. Again, this measure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thwarts attackers who will attempt to gain access to a wireless network using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default router identifiers.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Change your router’s pre-set password for administration. This is another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prudent step.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6. Allow only specific computers to access your wireless network. A router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configured to only communicate with approved MAC addresses.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course, MAC addresses can be spoofed, so this is just one element of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strategy.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7</a:t>
            </a:fld>
            <a:endParaRPr lang="en-AU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 is a committee that has developed standards for a wide range of local area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networks (LANs). In 1990, the IEEE 802 Committee formed a new working group,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802.11, with a charter to develop a protocol and transmission specifications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wireless LANs (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WLANs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). Since that time, the demand for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WLANs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at different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frequencies and data rates has exploded. Keeping pace with this demand, the IEEE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 working group has issued an ever-expanding list of standards. Table 24.1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briefly defines key terms used in the IEEE 802.11 standard.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8</a:t>
            </a:fld>
            <a:endParaRPr lang="en-AU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first 802.11 standard to gain broad industry acceptance was 802.11b. Although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802.11b products are all based on the same standard, there is always a concern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whether products from different vendors will successfully interoperate. To meet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concern, the Wireless Ethernet Compatibility Alliance (WECA), an industry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consortium, was formed in 1999. This organization, subsequently renamed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(Wireless Fidelity) Alliance, created a test suite to certify interoperability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802.11b products. The term used for certified 802.11b products is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. Wi-Fi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certification has been extended to 802.11g products. The Wi-Fi Alliance has also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developed a certification process for 802.11a products, called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Wi-Fi5 . The Wi-Fi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Alliance is concerned with a range of market areas for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WLANs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including enterprise,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home, and hot spots.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More recently, the Wi-Fi Alliance has developed certification procedures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 security standards, referred to as Wi-Fi Protected Access (WPA).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most recent version of WPA, known as WPA2, incorporates all of the features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IEEE 802.11i WLAN security specification.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9</a:t>
            </a:fld>
            <a:endParaRPr lang="en-A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461247"/>
            <a:ext cx="9144000" cy="45291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0" y="4953000"/>
            <a:ext cx="9144000" cy="45291"/>
            <a:chOff x="0" y="1613647"/>
            <a:chExt cx="9144000" cy="45291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0" y="1572768"/>
            <a:ext cx="4910328" cy="2130552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3711388"/>
            <a:ext cx="4910328" cy="88696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3A52-FF78-774A-8481-147B997C88C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21024" y="85165"/>
            <a:ext cx="4433047" cy="4433047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79294" y="112058"/>
            <a:ext cx="4201255" cy="4201255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Oval 34"/>
          <p:cNvSpPr/>
          <p:nvPr/>
        </p:nvSpPr>
        <p:spPr>
          <a:xfrm>
            <a:off x="264460" y="138952"/>
            <a:ext cx="3988777" cy="4056383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Oval 36"/>
          <p:cNvSpPr/>
          <p:nvPr/>
        </p:nvSpPr>
        <p:spPr>
          <a:xfrm>
            <a:off x="264460" y="138953"/>
            <a:ext cx="3897026" cy="3897026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127000" dist="63500" dir="162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1178859"/>
            <a:ext cx="9144000" cy="45291"/>
            <a:chOff x="0" y="1613647"/>
            <a:chExt cx="9144000" cy="4529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0" y="5715000"/>
            <a:ext cx="9144000" cy="45291"/>
            <a:chOff x="0" y="1613647"/>
            <a:chExt cx="9144000" cy="4529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0"/>
            <a:ext cx="3581400" cy="1252538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895600"/>
            <a:ext cx="3581400" cy="243840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C745-7B05-E94D-B965-CDC8B03CE0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4285131" y="1116106"/>
            <a:ext cx="4724400" cy="47244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3386" y="1148001"/>
            <a:ext cx="4434840" cy="4434987"/>
          </a:xfrm>
          <a:prstGeom prst="ellipse">
            <a:avLst/>
          </a:prstGeom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0A8-550B-A34F-8574-432375E035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1584169"/>
            <a:ext cx="9144000" cy="45291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6500" y="609600"/>
            <a:ext cx="15875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629400" cy="5516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6499" y="6356350"/>
            <a:ext cx="114822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35AB-4CDC-9F4A-BD26-8FC0CC7EDA3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 rot="5400000">
            <a:off x="4065260" y="3406355"/>
            <a:ext cx="6858000" cy="45291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0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78F4-A6D6-3940-BFD1-A818DC0DB92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10"/>
          <p:cNvGrpSpPr/>
          <p:nvPr/>
        </p:nvGrpSpPr>
        <p:grpSpPr>
          <a:xfrm>
            <a:off x="0" y="1584169"/>
            <a:ext cx="9144000" cy="45291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1461247"/>
            <a:ext cx="9144000" cy="45291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9"/>
          <p:cNvGrpSpPr/>
          <p:nvPr/>
        </p:nvGrpSpPr>
        <p:grpSpPr>
          <a:xfrm>
            <a:off x="0" y="4953000"/>
            <a:ext cx="9144000" cy="45291"/>
            <a:chOff x="0" y="1613647"/>
            <a:chExt cx="9144000" cy="45291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5376" y="1573306"/>
            <a:ext cx="3653117" cy="2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5376" y="3998259"/>
            <a:ext cx="3653117" cy="883024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134471" y="685800"/>
            <a:ext cx="5268049" cy="526804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Oval 16"/>
          <p:cNvSpPr/>
          <p:nvPr/>
        </p:nvSpPr>
        <p:spPr>
          <a:xfrm>
            <a:off x="229676" y="712694"/>
            <a:ext cx="4983480" cy="498348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241232" y="716992"/>
            <a:ext cx="4906459" cy="4852935"/>
          </a:xfrm>
          <a:prstGeom prst="ellipse">
            <a:avLst/>
          </a:prstGeom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>
            <a:normAutofit/>
          </a:bodyPr>
          <a:lstStyle>
            <a:lvl1pPr algn="r">
              <a:buNone/>
              <a:defRPr sz="1800"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33600"/>
            <a:ext cx="8228013" cy="1362075"/>
          </a:xfrm>
        </p:spPr>
        <p:txBody>
          <a:bodyPr anchor="b" anchorCtr="0">
            <a:normAutofit/>
          </a:bodyPr>
          <a:lstStyle>
            <a:lvl1pPr algn="ctr">
              <a:defRPr sz="48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29013"/>
            <a:ext cx="8228013" cy="1347787"/>
          </a:xfrm>
        </p:spPr>
        <p:txBody>
          <a:bodyPr anchor="t" anchorCtr="0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D651-9DF8-5846-A03C-806614A842D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7"/>
          <p:cNvGrpSpPr/>
          <p:nvPr/>
        </p:nvGrpSpPr>
        <p:grpSpPr>
          <a:xfrm>
            <a:off x="0" y="1447800"/>
            <a:ext cx="9144000" cy="45291"/>
            <a:chOff x="0" y="1613647"/>
            <a:chExt cx="9144000" cy="45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0"/>
          <p:cNvGrpSpPr/>
          <p:nvPr/>
        </p:nvGrpSpPr>
        <p:grpSpPr>
          <a:xfrm>
            <a:off x="0" y="4939553"/>
            <a:ext cx="9144000" cy="45291"/>
            <a:chOff x="0" y="1613647"/>
            <a:chExt cx="9144000" cy="4529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7401"/>
            <a:ext cx="3931920" cy="398032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057401"/>
            <a:ext cx="3931920" cy="398032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19CF-B8A9-F445-A20A-713B21A1E20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16"/>
          <p:cNvGrpSpPr/>
          <p:nvPr/>
        </p:nvGrpSpPr>
        <p:grpSpPr>
          <a:xfrm>
            <a:off x="0" y="1584169"/>
            <a:ext cx="9144000" cy="45291"/>
            <a:chOff x="0" y="1613647"/>
            <a:chExt cx="9144000" cy="4529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1584169"/>
            <a:ext cx="9144000" cy="45291"/>
            <a:chOff x="0" y="1613647"/>
            <a:chExt cx="9144000" cy="45291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34670"/>
            <a:ext cx="3931920" cy="74407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600"/>
            <a:ext cx="3931920" cy="35231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734670"/>
            <a:ext cx="3931920" cy="74407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514600"/>
            <a:ext cx="3931920" cy="35231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2A844-19E5-A54E-A1F3-2E64FC3764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5B34-A07B-E148-B4D9-BEBA0A92B7C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6"/>
          <p:cNvGrpSpPr/>
          <p:nvPr/>
        </p:nvGrpSpPr>
        <p:grpSpPr>
          <a:xfrm>
            <a:off x="0" y="1584169"/>
            <a:ext cx="9144000" cy="45291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CBA62-A454-2F47-A74F-D774E8C86E7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58906"/>
            <a:ext cx="3602039" cy="116205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388" y="273051"/>
            <a:ext cx="4206240" cy="57785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1905001"/>
            <a:ext cx="3602039" cy="3733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A7C29-FF35-E440-8725-97FD8A76697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1"/>
            <a:ext cx="82296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7112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DAEF0-581D-3743-8782-34655958980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8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"/>
        <a:defRPr sz="24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ct val="20000"/>
        </a:spcBef>
        <a:buClr>
          <a:schemeClr val="accent2"/>
        </a:buClr>
        <a:buSzPct val="90000"/>
        <a:buFont typeface="Wingdings" pitchFamily="2" charset="2"/>
        <a:buChar char=""/>
        <a:defRPr sz="22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"/>
        <a:defRPr sz="20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ct val="20000"/>
        </a:spcBef>
        <a:buClr>
          <a:schemeClr val="accent2"/>
        </a:buClr>
        <a:buSzPct val="90000"/>
        <a:buFont typeface="Wingdings" pitchFamily="2" charset="2"/>
        <a:buChar char=""/>
        <a:defRPr sz="18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"/>
        <a:defRPr sz="18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Macintosh%20HD:Users:kevinmclaughlin:Desktop:Stallings%20Security%20Book%202nd%20Edition:T24-Wireless.doc!OLE_LINK3" TargetMode="External"/><Relationship Id="rId5" Type="http://schemas.openxmlformats.org/officeDocument/2006/relationships/image" Target="../media/image10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Macintosh%20HD:Users:kevinmclaughlin:Desktop:Stallings%20Security%20Book%202nd%20Edition:T24-Wireless.doc!OLE_LINK4" TargetMode="External"/><Relationship Id="rId5" Type="http://schemas.openxmlformats.org/officeDocument/2006/relationships/image" Target="../media/image17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Macintosh%20HD:Users:kevinmclaughlin:Desktop:Stallings%20Security%20Book%202nd%20Edition:T24-Wireless.doc!OLE_LINK1" TargetMode="External"/><Relationship Id="rId5" Type="http://schemas.openxmlformats.org/officeDocument/2006/relationships/image" Target="../media/image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4139952" y="3356992"/>
            <a:ext cx="4910328" cy="108012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Wireless Network Security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43000"/>
            <a:ext cx="2819400" cy="2109537"/>
          </a:xfrm>
          <a:prstGeom prst="rect">
            <a:avLst/>
          </a:prstGeom>
          <a:effectLst>
            <a:softEdge rad="254000"/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B91D"/>
                </a:solidFill>
              </a:rPr>
              <a:t>IEEE 802 Protocol Architecture</a:t>
            </a:r>
            <a:endParaRPr lang="en-US" dirty="0">
              <a:solidFill>
                <a:srgbClr val="FFB91D"/>
              </a:solidFill>
            </a:endParaRPr>
          </a:p>
        </p:txBody>
      </p:sp>
      <p:pic>
        <p:nvPicPr>
          <p:cNvPr id="4" name="Picture 3" descr="f2.pdf"/>
          <p:cNvPicPr>
            <a:picLocks noChangeAspect="1"/>
          </p:cNvPicPr>
          <p:nvPr/>
        </p:nvPicPr>
        <p:blipFill>
          <a:blip r:embed="rId3"/>
          <a:srcRect t="22727" b="15455"/>
          <a:stretch>
            <a:fillRect/>
          </a:stretch>
        </p:blipFill>
        <p:spPr>
          <a:xfrm>
            <a:off x="990600" y="1143000"/>
            <a:ext cx="7143878" cy="5715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  <p:transition xmlns:p14="http://schemas.microsoft.com/office/powerpoint/2010/main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B91D"/>
                </a:solidFill>
              </a:rPr>
              <a:t>General IEEE 802 </a:t>
            </a:r>
            <a:br>
              <a:rPr lang="en-US" dirty="0" smtClean="0">
                <a:solidFill>
                  <a:srgbClr val="FFB91D"/>
                </a:solidFill>
              </a:rPr>
            </a:br>
            <a:r>
              <a:rPr lang="en-US" dirty="0" smtClean="0">
                <a:solidFill>
                  <a:srgbClr val="FFB91D"/>
                </a:solidFill>
              </a:rPr>
              <a:t>MPDU Format</a:t>
            </a:r>
            <a:endParaRPr lang="en-US" dirty="0">
              <a:solidFill>
                <a:srgbClr val="FFB91D"/>
              </a:solidFill>
            </a:endParaRPr>
          </a:p>
        </p:txBody>
      </p:sp>
      <p:pic>
        <p:nvPicPr>
          <p:cNvPr id="4" name="Picture 3" descr="f3.pdf"/>
          <p:cNvPicPr>
            <a:picLocks noChangeAspect="1"/>
          </p:cNvPicPr>
          <p:nvPr/>
        </p:nvPicPr>
        <p:blipFill>
          <a:blip r:embed="rId3"/>
          <a:srcRect t="24545" b="41818"/>
          <a:stretch>
            <a:fillRect/>
          </a:stretch>
        </p:blipFill>
        <p:spPr>
          <a:xfrm>
            <a:off x="0" y="2133600"/>
            <a:ext cx="9277961" cy="40386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4.pdf"/>
          <p:cNvPicPr>
            <a:picLocks noChangeAspect="1"/>
          </p:cNvPicPr>
          <p:nvPr/>
        </p:nvPicPr>
        <p:blipFill>
          <a:blip r:embed="rId3"/>
          <a:srcRect t="11818" b="11818"/>
          <a:stretch>
            <a:fillRect/>
          </a:stretch>
        </p:blipFill>
        <p:spPr>
          <a:xfrm>
            <a:off x="0" y="0"/>
            <a:ext cx="6939632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6858000" y="381000"/>
            <a:ext cx="2133600" cy="57912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B91D"/>
                </a:solidFill>
              </a:rPr>
              <a:t>IEEE 802.11 Extended Service Set</a:t>
            </a:r>
            <a:endParaRPr lang="en-US" sz="3600" dirty="0">
              <a:solidFill>
                <a:srgbClr val="FFB91D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B91D"/>
                </a:solidFill>
              </a:rPr>
              <a:t>IEEE 802.11 Services</a:t>
            </a:r>
            <a:endParaRPr lang="en-US" dirty="0">
              <a:solidFill>
                <a:srgbClr val="FFB91D"/>
              </a:solidFill>
            </a:endParaRPr>
          </a:p>
        </p:txBody>
      </p:sp>
      <p:graphicFrame>
        <p:nvGraphicFramePr>
          <p:cNvPr id="137219" name="Object 3"/>
          <p:cNvGraphicFramePr>
            <a:graphicFrameLocks noChangeAspect="1"/>
          </p:cNvGraphicFramePr>
          <p:nvPr/>
        </p:nvGraphicFramePr>
        <p:xfrm>
          <a:off x="720288" y="1905001"/>
          <a:ext cx="7737912" cy="411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6" name="Document" r:id="rId4" imgW="5626100" imgH="2768600" progId="Word.Document.12">
                  <p:link updateAutomatic="1"/>
                </p:oleObj>
              </mc:Choice>
              <mc:Fallback>
                <p:oleObj name="Document" r:id="rId4" imgW="5626100" imgH="2768600" progId="Word.Document.12">
                  <p:link updateAutomatic="1"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288" y="1905001"/>
                        <a:ext cx="7737912" cy="41126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7" name="TextBox 6"/>
          <p:cNvSpPr txBox="1"/>
          <p:nvPr/>
        </p:nvSpPr>
        <p:spPr>
          <a:xfrm>
            <a:off x="7772400" y="1676400"/>
            <a:ext cx="990600" cy="48181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 useBgFill="1">
        <p:nvSpPr>
          <p:cNvPr id="8" name="TextBox 7"/>
          <p:cNvSpPr txBox="1"/>
          <p:nvPr/>
        </p:nvSpPr>
        <p:spPr>
          <a:xfrm>
            <a:off x="457200" y="1600200"/>
            <a:ext cx="914400" cy="48181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Distribution of Messages 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Within a DS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1905000"/>
          </a:xfrm>
        </p:spPr>
        <p:txBody>
          <a:bodyPr>
            <a:normAutofit/>
          </a:bodyPr>
          <a:lstStyle/>
          <a:p>
            <a:r>
              <a:rPr lang="en-US" dirty="0" smtClean="0"/>
              <a:t>the two services involved with the distribution of messages within a  DS are:</a:t>
            </a:r>
          </a:p>
          <a:p>
            <a:pPr lvl="1"/>
            <a:r>
              <a:rPr lang="en-US" dirty="0" smtClean="0"/>
              <a:t>distribution</a:t>
            </a:r>
          </a:p>
          <a:p>
            <a:pPr lvl="1"/>
            <a:r>
              <a:rPr lang="en-US" dirty="0" smtClean="0"/>
              <a:t>integration</a:t>
            </a:r>
          </a:p>
          <a:p>
            <a:pPr marL="692150" lvl="2" indent="-342900">
              <a:spcBef>
                <a:spcPts val="2000"/>
              </a:spcBef>
            </a:pPr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533400" y="3581400"/>
          <a:ext cx="8001000" cy="281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02810">
            <a:off x="5032392" y="2476141"/>
            <a:ext cx="1988840" cy="990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B91D"/>
                </a:solidFill>
              </a:rPr>
              <a:t>Association-Related Services</a:t>
            </a:r>
            <a:endParaRPr lang="en-US" dirty="0">
              <a:solidFill>
                <a:srgbClr val="FFB91D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719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transition types, based on mobility:</a:t>
            </a:r>
          </a:p>
          <a:p>
            <a:pPr lvl="1"/>
            <a:r>
              <a:rPr lang="en-US" dirty="0" smtClean="0"/>
              <a:t>no transition</a:t>
            </a:r>
          </a:p>
          <a:p>
            <a:pPr lvl="2"/>
            <a:r>
              <a:rPr lang="en-US" dirty="0" smtClean="0"/>
              <a:t>a station of this type is either stationary or moves only within the direct communication range of the communicating stations of a single BSS</a:t>
            </a:r>
          </a:p>
          <a:p>
            <a:pPr lvl="1"/>
            <a:r>
              <a:rPr lang="en-US" dirty="0" smtClean="0"/>
              <a:t>BSS transition</a:t>
            </a:r>
          </a:p>
          <a:p>
            <a:pPr lvl="2"/>
            <a:r>
              <a:rPr lang="en-US" dirty="0" smtClean="0"/>
              <a:t>station movement from one BSS to another BSS within the same ESS; delivery of data to the station requires that the addressing capability be able to recognize the new location of the station</a:t>
            </a:r>
          </a:p>
          <a:p>
            <a:pPr lvl="1"/>
            <a:r>
              <a:rPr lang="en-US" dirty="0" smtClean="0"/>
              <a:t>ESS transition</a:t>
            </a:r>
          </a:p>
          <a:p>
            <a:pPr lvl="2"/>
            <a:r>
              <a:rPr lang="en-US" dirty="0" smtClean="0"/>
              <a:t>station movement from a BSS in one ESS to a BSS within another ESS; maintenance of upper-layer connections supported by 802.11 cannot be guaranteed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B91D"/>
                </a:solidFill>
              </a:rPr>
              <a:t>Services</a:t>
            </a:r>
            <a:endParaRPr lang="en-US" dirty="0">
              <a:solidFill>
                <a:srgbClr val="FFB91D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905000"/>
          <a:ext cx="82296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B91D"/>
                </a:solidFill>
              </a:rPr>
              <a:t>Wireless LAN Security</a:t>
            </a:r>
            <a:endParaRPr lang="en-US" dirty="0">
              <a:solidFill>
                <a:srgbClr val="FFB9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433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Wired Equivalent Privacy (WEP) algorithm</a:t>
            </a:r>
          </a:p>
          <a:p>
            <a:pPr lvl="1"/>
            <a:r>
              <a:rPr lang="en-US" dirty="0" smtClean="0"/>
              <a:t>802.11 privacy – contained major weaknesses</a:t>
            </a:r>
          </a:p>
          <a:p>
            <a:r>
              <a:rPr lang="en-US" dirty="0" smtClean="0"/>
              <a:t>Wi-Fi Protected Access (WPA)</a:t>
            </a:r>
          </a:p>
          <a:p>
            <a:pPr lvl="1"/>
            <a:r>
              <a:rPr lang="en-US" dirty="0" smtClean="0"/>
              <a:t>set of security mechanisms that eliminates most 802.11 security issues and was based on the current state of the 802.11i standard</a:t>
            </a:r>
          </a:p>
          <a:p>
            <a:r>
              <a:rPr lang="en-US" dirty="0" smtClean="0"/>
              <a:t>Robust Security Network (RSN)</a:t>
            </a:r>
          </a:p>
          <a:p>
            <a:pPr lvl="1"/>
            <a:r>
              <a:rPr lang="en-US" dirty="0" smtClean="0"/>
              <a:t>final form of the 802.11i standard</a:t>
            </a:r>
          </a:p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r>
              <a:rPr lang="en-US" sz="2400" dirty="0" smtClean="0"/>
              <a:t>Wi-Fi Alliance certifies vendors in compliance with the full 802.11i specification under the WPA2 program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34000" y="304800"/>
            <a:ext cx="3048000" cy="4297362"/>
          </a:xfrm>
        </p:spPr>
        <p:txBody>
          <a:bodyPr/>
          <a:lstStyle/>
          <a:p>
            <a:r>
              <a:rPr lang="en-US" dirty="0" smtClean="0">
                <a:solidFill>
                  <a:srgbClr val="FFB91D"/>
                </a:solidFill>
              </a:rPr>
              <a:t>Elements </a:t>
            </a:r>
            <a:br>
              <a:rPr lang="en-US" dirty="0" smtClean="0">
                <a:solidFill>
                  <a:srgbClr val="FFB91D"/>
                </a:solidFill>
              </a:rPr>
            </a:br>
            <a:r>
              <a:rPr lang="en-US" dirty="0" smtClean="0">
                <a:solidFill>
                  <a:srgbClr val="FFB91D"/>
                </a:solidFill>
              </a:rPr>
              <a:t>of </a:t>
            </a:r>
            <a:br>
              <a:rPr lang="en-US" dirty="0" smtClean="0">
                <a:solidFill>
                  <a:srgbClr val="FFB91D"/>
                </a:solidFill>
              </a:rPr>
            </a:br>
            <a:r>
              <a:rPr lang="en-US" dirty="0" smtClean="0">
                <a:solidFill>
                  <a:srgbClr val="FFB91D"/>
                </a:solidFill>
              </a:rPr>
              <a:t>IEEE 802.11i</a:t>
            </a:r>
            <a:endParaRPr lang="en-US" dirty="0">
              <a:solidFill>
                <a:srgbClr val="FFB91D"/>
              </a:solidFill>
            </a:endParaRPr>
          </a:p>
        </p:txBody>
      </p:sp>
      <p:pic>
        <p:nvPicPr>
          <p:cNvPr id="4" name="Picture 3" descr="f5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  <p:transition xmlns:p14="http://schemas.microsoft.com/office/powerpoint/2010/main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58000" y="304800"/>
            <a:ext cx="1981200" cy="48768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B91D"/>
                </a:solidFill>
              </a:rPr>
              <a:t>IEEE</a:t>
            </a:r>
            <a:br>
              <a:rPr lang="en-US" sz="3200" dirty="0" smtClean="0">
                <a:solidFill>
                  <a:srgbClr val="FFB91D"/>
                </a:solidFill>
              </a:rPr>
            </a:br>
            <a:r>
              <a:rPr lang="en-US" sz="3200" dirty="0" smtClean="0">
                <a:solidFill>
                  <a:srgbClr val="FFB91D"/>
                </a:solidFill>
              </a:rPr>
              <a:t>802.11i</a:t>
            </a:r>
            <a:br>
              <a:rPr lang="en-US" sz="3200" dirty="0" smtClean="0">
                <a:solidFill>
                  <a:srgbClr val="FFB91D"/>
                </a:solidFill>
              </a:rPr>
            </a:br>
            <a:r>
              <a:rPr lang="en-US" sz="3200" dirty="0" smtClean="0">
                <a:solidFill>
                  <a:srgbClr val="FFB91D"/>
                </a:solidFill>
              </a:rPr>
              <a:t/>
            </a:r>
            <a:br>
              <a:rPr lang="en-US" sz="3200" dirty="0" smtClean="0">
                <a:solidFill>
                  <a:srgbClr val="FFB91D"/>
                </a:solidFill>
              </a:rPr>
            </a:br>
            <a:r>
              <a:rPr lang="en-US" sz="3200" dirty="0" smtClean="0">
                <a:solidFill>
                  <a:srgbClr val="FFB91D"/>
                </a:solidFill>
              </a:rPr>
              <a:t>Phases </a:t>
            </a:r>
            <a:br>
              <a:rPr lang="en-US" sz="3200" dirty="0" smtClean="0">
                <a:solidFill>
                  <a:srgbClr val="FFB91D"/>
                </a:solidFill>
              </a:rPr>
            </a:br>
            <a:r>
              <a:rPr lang="en-US" sz="3200" dirty="0" smtClean="0">
                <a:solidFill>
                  <a:srgbClr val="FFB91D"/>
                </a:solidFill>
              </a:rPr>
              <a:t>of Operation</a:t>
            </a:r>
            <a:endParaRPr lang="en-US" sz="3200" dirty="0">
              <a:solidFill>
                <a:srgbClr val="FFB91D"/>
              </a:solidFill>
            </a:endParaRPr>
          </a:p>
        </p:txBody>
      </p:sp>
      <p:pic>
        <p:nvPicPr>
          <p:cNvPr id="4" name="Picture 3" descr="f6.pdf"/>
          <p:cNvPicPr>
            <a:picLocks noChangeAspect="1"/>
          </p:cNvPicPr>
          <p:nvPr/>
        </p:nvPicPr>
        <p:blipFill>
          <a:blip r:embed="rId3"/>
          <a:srcRect t="8182" b="21818"/>
          <a:stretch>
            <a:fillRect/>
          </a:stretch>
        </p:blipFill>
        <p:spPr>
          <a:xfrm>
            <a:off x="0" y="0"/>
            <a:ext cx="6781800" cy="685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Wireless Security Overview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concerns for wireless security are similar to those found in a wired environment</a:t>
            </a:r>
          </a:p>
          <a:p>
            <a:r>
              <a:rPr lang="en-US" dirty="0" smtClean="0"/>
              <a:t>security requirements are the same:</a:t>
            </a:r>
          </a:p>
          <a:p>
            <a:pPr lvl="1"/>
            <a:r>
              <a:rPr lang="en-US" dirty="0" smtClean="0"/>
              <a:t>confidentiality, integrity, availability, authenticity, accountability</a:t>
            </a:r>
          </a:p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r>
              <a:rPr lang="en-US" sz="2400" dirty="0" smtClean="0"/>
              <a:t>most significant source of risk is the underlying communications medium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257800" y="0"/>
            <a:ext cx="3200400" cy="58213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B91D"/>
                </a:solidFill>
              </a:rPr>
              <a:t>IEEE</a:t>
            </a:r>
            <a:br>
              <a:rPr lang="en-US" dirty="0" smtClean="0">
                <a:solidFill>
                  <a:srgbClr val="FFB91D"/>
                </a:solidFill>
              </a:rPr>
            </a:br>
            <a:r>
              <a:rPr lang="en-US" dirty="0" smtClean="0">
                <a:solidFill>
                  <a:srgbClr val="FFB91D"/>
                </a:solidFill>
              </a:rPr>
              <a:t>802.11i</a:t>
            </a:r>
            <a:br>
              <a:rPr lang="en-US" dirty="0" smtClean="0">
                <a:solidFill>
                  <a:srgbClr val="FFB91D"/>
                </a:solidFill>
              </a:rPr>
            </a:br>
            <a:r>
              <a:rPr lang="en-US" dirty="0" smtClean="0">
                <a:solidFill>
                  <a:srgbClr val="FFB91D"/>
                </a:solidFill>
              </a:rPr>
              <a:t/>
            </a:r>
            <a:br>
              <a:rPr lang="en-US" dirty="0" smtClean="0">
                <a:solidFill>
                  <a:srgbClr val="FFB91D"/>
                </a:solidFill>
              </a:rPr>
            </a:br>
            <a:r>
              <a:rPr lang="en-US" dirty="0" smtClean="0">
                <a:solidFill>
                  <a:srgbClr val="FFB91D"/>
                </a:solidFill>
              </a:rPr>
              <a:t>Phases</a:t>
            </a:r>
            <a:br>
              <a:rPr lang="en-US" dirty="0" smtClean="0">
                <a:solidFill>
                  <a:srgbClr val="FFB91D"/>
                </a:solidFill>
              </a:rPr>
            </a:br>
            <a:r>
              <a:rPr lang="en-US" dirty="0" smtClean="0">
                <a:solidFill>
                  <a:srgbClr val="FFB91D"/>
                </a:solidFill>
              </a:rPr>
              <a:t>of </a:t>
            </a:r>
            <a:br>
              <a:rPr lang="en-US" dirty="0" smtClean="0">
                <a:solidFill>
                  <a:srgbClr val="FFB91D"/>
                </a:solidFill>
              </a:rPr>
            </a:br>
            <a:r>
              <a:rPr lang="en-US" dirty="0" smtClean="0">
                <a:solidFill>
                  <a:srgbClr val="FFB91D"/>
                </a:solidFill>
              </a:rPr>
              <a:t>Operation</a:t>
            </a:r>
            <a:endParaRPr lang="en-US" dirty="0">
              <a:solidFill>
                <a:srgbClr val="FFB91D"/>
              </a:solidFill>
            </a:endParaRPr>
          </a:p>
        </p:txBody>
      </p:sp>
      <p:pic>
        <p:nvPicPr>
          <p:cNvPr id="4" name="Picture 3" descr="f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705600" y="274638"/>
            <a:ext cx="2057400" cy="4602162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FFB91D"/>
                </a:solidFill>
              </a:rPr>
              <a:t>802.1X Access Control</a:t>
            </a:r>
            <a:endParaRPr lang="en-US" sz="4400" dirty="0">
              <a:solidFill>
                <a:srgbClr val="FFB91D"/>
              </a:solidFill>
            </a:endParaRPr>
          </a:p>
        </p:txBody>
      </p:sp>
      <p:pic>
        <p:nvPicPr>
          <p:cNvPr id="4" name="Picture 3" descr="f8.pdf"/>
          <p:cNvPicPr>
            <a:picLocks noChangeAspect="1"/>
          </p:cNvPicPr>
          <p:nvPr/>
        </p:nvPicPr>
        <p:blipFill>
          <a:blip r:embed="rId3"/>
          <a:srcRect t="17273" b="16364"/>
          <a:stretch>
            <a:fillRect/>
          </a:stretch>
        </p:blipFill>
        <p:spPr>
          <a:xfrm>
            <a:off x="0" y="0"/>
            <a:ext cx="6630274" cy="685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  <p:transition xmlns:p14="http://schemas.microsoft.com/office/powerpoint/2010/main">
    <p:wipe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B91D"/>
                </a:solidFill>
              </a:rPr>
              <a:t>MPDU Exchange</a:t>
            </a:r>
            <a:endParaRPr lang="en-US" dirty="0">
              <a:solidFill>
                <a:srgbClr val="FFB9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authentication phase consists of three phases:</a:t>
            </a:r>
          </a:p>
          <a:p>
            <a:pPr lvl="1"/>
            <a:r>
              <a:rPr lang="en-US" dirty="0" smtClean="0"/>
              <a:t>connect to AS</a:t>
            </a:r>
          </a:p>
          <a:p>
            <a:pPr lvl="2"/>
            <a:r>
              <a:rPr lang="en-US" dirty="0" smtClean="0"/>
              <a:t>the STA sends a request to its AP that it has an association with for connection to the AS; the AP acknowledges this request and sends an access request to the AS</a:t>
            </a:r>
          </a:p>
          <a:p>
            <a:pPr lvl="1"/>
            <a:r>
              <a:rPr lang="en-US" dirty="0" smtClean="0"/>
              <a:t>EAP exchange</a:t>
            </a:r>
          </a:p>
          <a:p>
            <a:pPr lvl="2"/>
            <a:r>
              <a:rPr lang="en-US" dirty="0" smtClean="0"/>
              <a:t>authenticates the STA and AS to each other</a:t>
            </a:r>
          </a:p>
          <a:p>
            <a:pPr lvl="1"/>
            <a:r>
              <a:rPr lang="en-US" dirty="0" smtClean="0"/>
              <a:t>secure key delivery</a:t>
            </a:r>
          </a:p>
          <a:p>
            <a:pPr lvl="2"/>
            <a:r>
              <a:rPr lang="en-US" dirty="0" smtClean="0"/>
              <a:t>once authentication is established, the AS generates a master session key and sends it to the STA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152400" y="0"/>
            <a:ext cx="1934987" cy="1447800"/>
          </a:xfrm>
          <a:prstGeom prst="rect">
            <a:avLst/>
          </a:prstGeom>
          <a:effectLst>
            <a:softEdge rad="254000"/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410200" y="304800"/>
            <a:ext cx="3048000" cy="49831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B91D"/>
                </a:solidFill>
              </a:rPr>
              <a:t>IEEE 802.11i </a:t>
            </a:r>
            <a:br>
              <a:rPr lang="en-US" dirty="0" smtClean="0">
                <a:solidFill>
                  <a:srgbClr val="FFB91D"/>
                </a:solidFill>
              </a:rPr>
            </a:br>
            <a:r>
              <a:rPr lang="en-US" dirty="0" smtClean="0">
                <a:solidFill>
                  <a:srgbClr val="FFB91D"/>
                </a:solidFill>
              </a:rPr>
              <a:t/>
            </a:r>
            <a:br>
              <a:rPr lang="en-US" dirty="0" smtClean="0">
                <a:solidFill>
                  <a:srgbClr val="FFB91D"/>
                </a:solidFill>
              </a:rPr>
            </a:br>
            <a:r>
              <a:rPr lang="en-US" sz="4400" dirty="0" smtClean="0">
                <a:solidFill>
                  <a:srgbClr val="FFB91D"/>
                </a:solidFill>
              </a:rPr>
              <a:t>Key Hierarchies</a:t>
            </a:r>
            <a:endParaRPr lang="en-US" sz="4400" dirty="0">
              <a:solidFill>
                <a:srgbClr val="FFB91D"/>
              </a:solidFill>
            </a:endParaRPr>
          </a:p>
        </p:txBody>
      </p:sp>
      <p:pic>
        <p:nvPicPr>
          <p:cNvPr id="4" name="Picture 3" descr="f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943600" y="304800"/>
            <a:ext cx="2590800" cy="4800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B91D"/>
                </a:solidFill>
              </a:rPr>
              <a:t>IEEE </a:t>
            </a:r>
            <a:br>
              <a:rPr lang="en-US" sz="2800" dirty="0" smtClean="0">
                <a:solidFill>
                  <a:srgbClr val="FFB91D"/>
                </a:solidFill>
              </a:rPr>
            </a:br>
            <a:r>
              <a:rPr lang="en-US" sz="2800" dirty="0" smtClean="0">
                <a:solidFill>
                  <a:srgbClr val="FFB91D"/>
                </a:solidFill>
              </a:rPr>
              <a:t>802.11i </a:t>
            </a:r>
            <a:br>
              <a:rPr lang="en-US" sz="2800" dirty="0" smtClean="0">
                <a:solidFill>
                  <a:srgbClr val="FFB91D"/>
                </a:solidFill>
              </a:rPr>
            </a:br>
            <a:r>
              <a:rPr lang="en-US" sz="2800" dirty="0" smtClean="0">
                <a:solidFill>
                  <a:srgbClr val="FFB91D"/>
                </a:solidFill>
              </a:rPr>
              <a:t/>
            </a:r>
            <a:br>
              <a:rPr lang="en-US" sz="2800" dirty="0" smtClean="0">
                <a:solidFill>
                  <a:srgbClr val="FFB91D"/>
                </a:solidFill>
              </a:rPr>
            </a:br>
            <a:r>
              <a:rPr lang="en-US" sz="2800" dirty="0" smtClean="0">
                <a:solidFill>
                  <a:srgbClr val="FFB91D"/>
                </a:solidFill>
              </a:rPr>
              <a:t>Keys </a:t>
            </a:r>
            <a:br>
              <a:rPr lang="en-US" sz="2800" dirty="0" smtClean="0">
                <a:solidFill>
                  <a:srgbClr val="FFB91D"/>
                </a:solidFill>
              </a:rPr>
            </a:br>
            <a:r>
              <a:rPr lang="en-US" sz="2800" dirty="0" smtClean="0">
                <a:solidFill>
                  <a:srgbClr val="FFB91D"/>
                </a:solidFill>
              </a:rPr>
              <a:t>for Data Confidentiality and Integrity Protocols</a:t>
            </a:r>
            <a:endParaRPr lang="en-US" sz="2800" dirty="0">
              <a:solidFill>
                <a:srgbClr val="FFB91D"/>
              </a:solidFill>
            </a:endParaRPr>
          </a:p>
        </p:txBody>
      </p:sp>
      <p:graphicFrame>
        <p:nvGraphicFramePr>
          <p:cNvPr id="155650" name="Object 2"/>
          <p:cNvGraphicFramePr>
            <a:graphicFrameLocks noChangeAspect="1"/>
          </p:cNvGraphicFramePr>
          <p:nvPr/>
        </p:nvGraphicFramePr>
        <p:xfrm>
          <a:off x="0" y="0"/>
          <a:ext cx="60198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7" name="Document" r:id="rId4" imgW="6019800" imgH="6451600" progId="Word.Document.12">
                  <p:link updateAutomatic="1"/>
                </p:oleObj>
              </mc:Choice>
              <mc:Fallback>
                <p:oleObj name="Document" r:id="rId4" imgW="6019800" imgH="6451600" progId="Word.Document.12">
                  <p:link updateAutomatic="1"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0198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pull dir="l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257800" y="0"/>
            <a:ext cx="3276600" cy="30781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B91D"/>
                </a:solidFill>
              </a:rPr>
              <a:t>Phases of Operation</a:t>
            </a:r>
            <a:endParaRPr lang="en-US" dirty="0">
              <a:solidFill>
                <a:srgbClr val="FFB91D"/>
              </a:solidFill>
            </a:endParaRPr>
          </a:p>
        </p:txBody>
      </p:sp>
      <p:pic>
        <p:nvPicPr>
          <p:cNvPr id="4" name="Picture 3" descr="f10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B91D"/>
                </a:solidFill>
              </a:rPr>
              <a:t>Temporal Key Integrity Protocol (TKIP)</a:t>
            </a:r>
            <a:endParaRPr lang="en-US" dirty="0">
              <a:solidFill>
                <a:srgbClr val="FFB9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>
              <a:spcBef>
                <a:spcPts val="2000"/>
              </a:spcBef>
            </a:pPr>
            <a:r>
              <a:rPr lang="en-US" sz="2400" dirty="0" smtClean="0"/>
              <a:t>designed to require only software changes to devices that are implemented with the older wireless LAN security approach called WEP</a:t>
            </a:r>
          </a:p>
          <a:p>
            <a:pPr marL="342900" lvl="2" indent="-342900">
              <a:spcBef>
                <a:spcPts val="2000"/>
              </a:spcBef>
            </a:pPr>
            <a:endParaRPr lang="en-US" sz="2400" dirty="0" smtClean="0"/>
          </a:p>
          <a:p>
            <a:pPr marL="342900" lvl="2" indent="-342900">
              <a:spcBef>
                <a:spcPts val="2000"/>
              </a:spcBef>
            </a:pPr>
            <a:r>
              <a:rPr lang="en-US" sz="2400" dirty="0" smtClean="0"/>
              <a:t>provides two                                                                               services: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3810000" y="2794000"/>
          <a:ext cx="5029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B91D"/>
                </a:solidFill>
              </a:rPr>
              <a:t>Wireless Networking Components</a:t>
            </a:r>
            <a:endParaRPr lang="en-US" dirty="0">
              <a:solidFill>
                <a:srgbClr val="FFB91D"/>
              </a:solidFill>
            </a:endParaRPr>
          </a:p>
        </p:txBody>
      </p:sp>
      <p:pic>
        <p:nvPicPr>
          <p:cNvPr id="4" name="Picture 3" descr="f1.pdf"/>
          <p:cNvPicPr>
            <a:picLocks noChangeAspect="1"/>
          </p:cNvPicPr>
          <p:nvPr/>
        </p:nvPicPr>
        <p:blipFill>
          <a:blip r:embed="rId3"/>
          <a:srcRect l="4706" t="24545" r="5882" b="37273"/>
          <a:stretch>
            <a:fillRect/>
          </a:stretch>
        </p:blipFill>
        <p:spPr>
          <a:xfrm>
            <a:off x="533400" y="1981200"/>
            <a:ext cx="8185289" cy="4523498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B91D"/>
                </a:solidFill>
              </a:rPr>
              <a:t>Wireless Network Threats</a:t>
            </a:r>
            <a:endParaRPr lang="en-US" dirty="0">
              <a:solidFill>
                <a:srgbClr val="FFB91D"/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2057400"/>
          <a:ext cx="8229600" cy="4495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Securing Wireless Transmissions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principal threats are eavesdropping, altering or inserting messages, and disruption</a:t>
            </a:r>
          </a:p>
          <a:p>
            <a:r>
              <a:rPr lang="en-US" dirty="0" smtClean="0"/>
              <a:t>countermeasures for eavesdropping:</a:t>
            </a:r>
          </a:p>
          <a:p>
            <a:pPr lvl="1"/>
            <a:r>
              <a:rPr lang="en-US" dirty="0" smtClean="0"/>
              <a:t>signal-hiding techniques</a:t>
            </a:r>
          </a:p>
          <a:p>
            <a:pPr lvl="1"/>
            <a:r>
              <a:rPr lang="en-US" dirty="0" smtClean="0"/>
              <a:t>encryption</a:t>
            </a:r>
          </a:p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r>
              <a:rPr lang="en-US" sz="2400" dirty="0" smtClean="0"/>
              <a:t>the use of encryption and authentication protocols is the standard method of countering attempts to alter or insert transmissions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B91D"/>
                </a:solidFill>
              </a:rPr>
              <a:t>Securing Wireless Networks</a:t>
            </a:r>
            <a:endParaRPr lang="en-US" dirty="0">
              <a:solidFill>
                <a:srgbClr val="FFB9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114799"/>
          </a:xfrm>
        </p:spPr>
        <p:txBody>
          <a:bodyPr/>
          <a:lstStyle/>
          <a:p>
            <a:r>
              <a:rPr lang="en-US" dirty="0" smtClean="0"/>
              <a:t>the main threat involving wireless access points is unauthorized access to the network</a:t>
            </a:r>
          </a:p>
          <a:p>
            <a:r>
              <a:rPr lang="en-US" dirty="0" smtClean="0"/>
              <a:t>principal approach for preventing such access is the IEEE 802.1X standard for port-based network access control</a:t>
            </a:r>
          </a:p>
          <a:p>
            <a:pPr lvl="1"/>
            <a:r>
              <a:rPr lang="en-US" dirty="0" smtClean="0"/>
              <a:t>the standard provides an authentication mechanism for devices wishing to attach to a LAN or wireless network</a:t>
            </a:r>
          </a:p>
          <a:p>
            <a:r>
              <a:rPr lang="en-US" dirty="0" smtClean="0"/>
              <a:t>use of 802.1X can prevent rogue access points and other unauthorized devices from becoming insecure backdoors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B91D"/>
                </a:solidFill>
              </a:rPr>
              <a:t>Wireless Network Security Techniques</a:t>
            </a:r>
            <a:endParaRPr lang="en-US" dirty="0">
              <a:solidFill>
                <a:srgbClr val="FFB91D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828800"/>
          <a:ext cx="84582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B91D"/>
                </a:solidFill>
              </a:rPr>
              <a:t>IEEE 802.11 Terminology</a:t>
            </a:r>
            <a:endParaRPr lang="en-US" dirty="0">
              <a:solidFill>
                <a:srgbClr val="FFB91D"/>
              </a:solidFill>
            </a:endParaRPr>
          </a:p>
        </p:txBody>
      </p:sp>
      <p:graphicFrame>
        <p:nvGraphicFramePr>
          <p:cNvPr id="120834" name="Object 2"/>
          <p:cNvGraphicFramePr>
            <a:graphicFrameLocks noChangeAspect="1"/>
          </p:cNvGraphicFramePr>
          <p:nvPr/>
        </p:nvGraphicFramePr>
        <p:xfrm>
          <a:off x="304800" y="1143001"/>
          <a:ext cx="8549640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1" name="Document" r:id="rId4" imgW="6096000" imgH="3810000" progId="Word.Document.12">
                  <p:link updateAutomatic="1"/>
                </p:oleObj>
              </mc:Choice>
              <mc:Fallback>
                <p:oleObj name="Document" r:id="rId4" imgW="6096000" imgH="3810000" progId="Word.Document.12">
                  <p:link updateAutomatic="1"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143001"/>
                        <a:ext cx="8549640" cy="571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316308" y="2735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 Wireless Fidelity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(Wi-Fi) Alliance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719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802.11b</a:t>
            </a:r>
          </a:p>
          <a:p>
            <a:pPr lvl="1"/>
            <a:r>
              <a:rPr lang="en-US" sz="2235" dirty="0" smtClean="0"/>
              <a:t>first 802.11 standard to gain broad industry acceptance</a:t>
            </a:r>
          </a:p>
          <a:p>
            <a:r>
              <a:rPr lang="en-US" dirty="0" smtClean="0"/>
              <a:t>Wireless Ethernet Compatibility Alliance (WECA)</a:t>
            </a:r>
          </a:p>
          <a:p>
            <a:pPr lvl="1"/>
            <a:r>
              <a:rPr lang="en-US" dirty="0" smtClean="0"/>
              <a:t>industry consortium formed in 1999 to address the concern of products from different vendors successfully interoperating</a:t>
            </a:r>
          </a:p>
          <a:p>
            <a:pPr lvl="1"/>
            <a:r>
              <a:rPr lang="en-US" dirty="0" smtClean="0"/>
              <a:t>later renamed the Wi-Fi Alliance</a:t>
            </a:r>
          </a:p>
          <a:p>
            <a:r>
              <a:rPr lang="en-US" dirty="0" smtClean="0"/>
              <a:t>term used for certified 802.11b products is </a:t>
            </a:r>
            <a:r>
              <a:rPr lang="en-US" i="1" dirty="0" smtClean="0"/>
              <a:t>Wi-Fi</a:t>
            </a:r>
          </a:p>
          <a:p>
            <a:pPr lvl="1"/>
            <a:r>
              <a:rPr lang="en-US" dirty="0" smtClean="0"/>
              <a:t>has been extended to 802.11g products</a:t>
            </a:r>
          </a:p>
          <a:p>
            <a:r>
              <a:rPr lang="en-US" dirty="0" smtClean="0"/>
              <a:t>Wi-Fi Protected Access (WPA)</a:t>
            </a:r>
          </a:p>
          <a:p>
            <a:pPr lvl="1"/>
            <a:r>
              <a:rPr lang="en-US" dirty="0" smtClean="0"/>
              <a:t>Wi-Fi Alliance certification procedures for IEEE802.11 security standards</a:t>
            </a:r>
          </a:p>
          <a:p>
            <a:pPr lvl="1"/>
            <a:r>
              <a:rPr lang="en-US" dirty="0" smtClean="0"/>
              <a:t>WPA2 incorporates all of the features of the IEEE802.11i WLAN security specification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Focus">
  <a:themeElements>
    <a:clrScheme name="Focus">
      <a:dk1>
        <a:sysClr val="windowText" lastClr="000000"/>
      </a:dk1>
      <a:lt1>
        <a:sysClr val="window" lastClr="FFFFFF"/>
      </a:lt1>
      <a:dk2>
        <a:srgbClr val="0064E2"/>
      </a:dk2>
      <a:lt2>
        <a:srgbClr val="B5D2F5"/>
      </a:lt2>
      <a:accent1>
        <a:srgbClr val="FFB91D"/>
      </a:accent1>
      <a:accent2>
        <a:srgbClr val="F97817"/>
      </a:accent2>
      <a:accent3>
        <a:srgbClr val="6DE304"/>
      </a:accent3>
      <a:accent4>
        <a:srgbClr val="FF0000"/>
      </a:accent4>
      <a:accent5>
        <a:srgbClr val="732BEA"/>
      </a:accent5>
      <a:accent6>
        <a:srgbClr val="C913AD"/>
      </a:accent6>
      <a:hlink>
        <a:srgbClr val="FFE400"/>
      </a:hlink>
      <a:folHlink>
        <a:srgbClr val="A3EC62"/>
      </a:folHlink>
    </a:clrScheme>
    <a:fontScheme name="Focus">
      <a:majorFont>
        <a:latin typeface="Corbel"/>
        <a:ea typeface=""/>
        <a:cs typeface=""/>
        <a:font script="Jpan" typeface="ＭＳ ゴシック"/>
      </a:majorFont>
      <a:minorFont>
        <a:latin typeface="Corbel"/>
        <a:ea typeface=""/>
        <a:cs typeface=""/>
        <a:font script="Jpan" typeface="ＭＳ ゴシック"/>
      </a:minorFont>
    </a:fontScheme>
    <a:fmtScheme name="Focus">
      <a:fillStyleLst>
        <a:solidFill>
          <a:schemeClr val="phClr"/>
        </a:solidFill>
        <a:solidFill>
          <a:schemeClr val="phClr"/>
        </a:solidFill>
        <a:solidFill>
          <a:schemeClr val="phClr">
            <a:satMod val="150000"/>
          </a:schemeClr>
        </a:solidFill>
      </a:fillStyleLst>
      <a:lnStyleLst>
        <a:ln w="190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101600" dist="63500" dir="42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glow rad="101600">
              <a:schemeClr val="lt1"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soft" dir="r">
              <a:rot lat="0" lon="0" rev="5400000"/>
            </a:lightRig>
          </a:scene3d>
          <a:sp3d prstMaterial="softmetal">
            <a:bevelT w="31750" h="63500"/>
          </a:sp3d>
        </a:effectStyle>
      </a:effectStyleLst>
      <a:bgFillStyleLst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10000"/>
                <a:satMod val="250000"/>
              </a:schemeClr>
              <a:schemeClr val="phClr">
                <a:tint val="70000"/>
                <a:alpha val="80000"/>
                <a:sat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80000"/>
                <a:shade val="10000"/>
                <a:satMod val="250000"/>
              </a:schemeClr>
              <a:schemeClr val="phClr">
                <a:tint val="70000"/>
                <a:alpha val="80000"/>
                <a:sat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tint val="80000"/>
                <a:shade val="10000"/>
                <a:satMod val="250000"/>
              </a:schemeClr>
              <a:schemeClr val="phClr">
                <a:tint val="70000"/>
                <a:alpha val="8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Focus.thmx</Template>
  <TotalTime>4481</TotalTime>
  <Words>8076</Words>
  <Application>Microsoft Macintosh PowerPoint</Application>
  <PresentationFormat>On-screen Show (4:3)</PresentationFormat>
  <Paragraphs>789</Paragraphs>
  <Slides>26</Slides>
  <Notes>26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Links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Focus</vt:lpstr>
      <vt:lpstr>Macintosh HD:Users:kevinmclaughlin:Desktop:Stallings Security Book 2nd Edition:T24-Wireless.doc!OLE_LINK1</vt:lpstr>
      <vt:lpstr>Macintosh HD:Users:kevinmclaughlin:Desktop:Stallings Security Book 2nd Edition:T24-Wireless.doc!OLE_LINK3</vt:lpstr>
      <vt:lpstr>Macintosh HD:Users:kevinmclaughlin:Desktop:Stallings Security Book 2nd Edition:T24-Wireless.doc!OLE_LINK4</vt:lpstr>
      <vt:lpstr>PowerPoint Presentation</vt:lpstr>
      <vt:lpstr>Wireless Security Overview</vt:lpstr>
      <vt:lpstr>Wireless Networking Components</vt:lpstr>
      <vt:lpstr>Wireless Network Threats</vt:lpstr>
      <vt:lpstr>Securing Wireless Transmissions</vt:lpstr>
      <vt:lpstr>Securing Wireless Networks</vt:lpstr>
      <vt:lpstr>Wireless Network Security Techniques</vt:lpstr>
      <vt:lpstr>IEEE 802.11 Terminology</vt:lpstr>
      <vt:lpstr> Wireless Fidelity (Wi-Fi) Alliance</vt:lpstr>
      <vt:lpstr>IEEE 802 Protocol Architecture</vt:lpstr>
      <vt:lpstr>General IEEE 802  MPDU Format</vt:lpstr>
      <vt:lpstr>IEEE 802.11 Extended Service Set</vt:lpstr>
      <vt:lpstr>IEEE 802.11 Services</vt:lpstr>
      <vt:lpstr>Distribution of Messages  Within a DS</vt:lpstr>
      <vt:lpstr>Association-Related Services</vt:lpstr>
      <vt:lpstr>Services</vt:lpstr>
      <vt:lpstr>Wireless LAN Security</vt:lpstr>
      <vt:lpstr>Elements  of  IEEE 802.11i</vt:lpstr>
      <vt:lpstr>IEEE 802.11i  Phases  of Operation</vt:lpstr>
      <vt:lpstr>IEEE 802.11i  Phases of  Operation</vt:lpstr>
      <vt:lpstr>802.1X Access Control</vt:lpstr>
      <vt:lpstr>MPDU Exchange</vt:lpstr>
      <vt:lpstr>IEEE 802.11i   Key Hierarchies</vt:lpstr>
      <vt:lpstr>IEEE  802.11i   Keys  for Data Confidentiality and Integrity Protocols</vt:lpstr>
      <vt:lpstr>Phases of Operation</vt:lpstr>
      <vt:lpstr>Temporal Key Integrity Protocol (TKIP)</vt:lpstr>
    </vt:vector>
  </TitlesOfParts>
  <Manager/>
  <Company>Computer Science, UNSW@ADFA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20 Lecture Overheads</dc:subject>
  <dc:creator>Dr Lawrie Brown</dc:creator>
  <cp:keywords/>
  <dc:description/>
  <cp:lastModifiedBy>Default User</cp:lastModifiedBy>
  <cp:revision>82</cp:revision>
  <cp:lastPrinted>2007-07-13T01:03:27Z</cp:lastPrinted>
  <dcterms:created xsi:type="dcterms:W3CDTF">2012-04-30T02:15:25Z</dcterms:created>
  <dcterms:modified xsi:type="dcterms:W3CDTF">2013-04-09T15:59:08Z</dcterms:modified>
  <cp:category/>
</cp:coreProperties>
</file>